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1"/>
  </p:notesMasterIdLst>
  <p:sldIdLst>
    <p:sldId id="256" r:id="rId2"/>
    <p:sldId id="808" r:id="rId3"/>
    <p:sldId id="889" r:id="rId4"/>
    <p:sldId id="890" r:id="rId5"/>
    <p:sldId id="891" r:id="rId6"/>
    <p:sldId id="892" r:id="rId7"/>
    <p:sldId id="893" r:id="rId8"/>
    <p:sldId id="894" r:id="rId9"/>
    <p:sldId id="895" r:id="rId10"/>
    <p:sldId id="896" r:id="rId11"/>
    <p:sldId id="897" r:id="rId12"/>
    <p:sldId id="898" r:id="rId13"/>
    <p:sldId id="899" r:id="rId14"/>
    <p:sldId id="804" r:id="rId15"/>
    <p:sldId id="805" r:id="rId16"/>
    <p:sldId id="576" r:id="rId17"/>
    <p:sldId id="577" r:id="rId18"/>
    <p:sldId id="994" r:id="rId19"/>
    <p:sldId id="578" r:id="rId20"/>
    <p:sldId id="579" r:id="rId21"/>
    <p:sldId id="580" r:id="rId22"/>
    <p:sldId id="995" r:id="rId23"/>
    <p:sldId id="996" r:id="rId24"/>
    <p:sldId id="997" r:id="rId25"/>
    <p:sldId id="998" r:id="rId26"/>
    <p:sldId id="999" r:id="rId27"/>
    <p:sldId id="1000" r:id="rId28"/>
    <p:sldId id="1001" r:id="rId29"/>
    <p:sldId id="1002" r:id="rId30"/>
    <p:sldId id="920" r:id="rId31"/>
    <p:sldId id="1027" r:id="rId32"/>
    <p:sldId id="1028" r:id="rId33"/>
    <p:sldId id="1029" r:id="rId34"/>
    <p:sldId id="1030" r:id="rId35"/>
    <p:sldId id="594" r:id="rId36"/>
    <p:sldId id="1031" r:id="rId37"/>
    <p:sldId id="595" r:id="rId38"/>
    <p:sldId id="596" r:id="rId39"/>
    <p:sldId id="597" r:id="rId40"/>
    <p:sldId id="598" r:id="rId41"/>
    <p:sldId id="599" r:id="rId42"/>
    <p:sldId id="1032" r:id="rId43"/>
    <p:sldId id="600" r:id="rId44"/>
    <p:sldId id="635" r:id="rId45"/>
    <p:sldId id="1033" r:id="rId46"/>
    <p:sldId id="1034" r:id="rId47"/>
    <p:sldId id="800" r:id="rId48"/>
    <p:sldId id="1035" r:id="rId49"/>
    <p:sldId id="1036" r:id="rId50"/>
    <p:sldId id="1037" r:id="rId51"/>
    <p:sldId id="1038" r:id="rId52"/>
    <p:sldId id="802" r:id="rId53"/>
    <p:sldId id="903" r:id="rId54"/>
    <p:sldId id="904" r:id="rId55"/>
    <p:sldId id="906" r:id="rId56"/>
    <p:sldId id="907" r:id="rId57"/>
    <p:sldId id="908" r:id="rId58"/>
    <p:sldId id="1039" r:id="rId59"/>
    <p:sldId id="909" r:id="rId60"/>
    <p:sldId id="1040" r:id="rId61"/>
    <p:sldId id="1041" r:id="rId62"/>
    <p:sldId id="1042" r:id="rId63"/>
    <p:sldId id="1043" r:id="rId64"/>
    <p:sldId id="1044" r:id="rId65"/>
    <p:sldId id="921" r:id="rId66"/>
    <p:sldId id="914" r:id="rId67"/>
    <p:sldId id="611" r:id="rId68"/>
    <p:sldId id="612" r:id="rId69"/>
    <p:sldId id="613" r:id="rId70"/>
    <p:sldId id="614" r:id="rId71"/>
    <p:sldId id="615" r:id="rId72"/>
    <p:sldId id="616" r:id="rId73"/>
    <p:sldId id="1021" r:id="rId74"/>
    <p:sldId id="1022" r:id="rId75"/>
    <p:sldId id="1023" r:id="rId76"/>
    <p:sldId id="1024" r:id="rId77"/>
    <p:sldId id="1025" r:id="rId78"/>
    <p:sldId id="1026" r:id="rId79"/>
    <p:sldId id="1045" r:id="rId80"/>
    <p:sldId id="1046" r:id="rId81"/>
    <p:sldId id="1047" r:id="rId82"/>
    <p:sldId id="1048" r:id="rId83"/>
    <p:sldId id="1049" r:id="rId84"/>
    <p:sldId id="1050" r:id="rId85"/>
    <p:sldId id="1051" r:id="rId86"/>
    <p:sldId id="636" r:id="rId87"/>
    <p:sldId id="1052" r:id="rId88"/>
    <p:sldId id="1053" r:id="rId89"/>
    <p:sldId id="1054" r:id="rId90"/>
    <p:sldId id="1055" r:id="rId91"/>
    <p:sldId id="1056" r:id="rId92"/>
    <p:sldId id="798" r:id="rId93"/>
    <p:sldId id="799" r:id="rId94"/>
    <p:sldId id="1057" r:id="rId95"/>
    <p:sldId id="1058" r:id="rId96"/>
    <p:sldId id="637" r:id="rId97"/>
    <p:sldId id="1059" r:id="rId98"/>
    <p:sldId id="1060" r:id="rId99"/>
    <p:sldId id="1061" r:id="rId100"/>
    <p:sldId id="1062" r:id="rId101"/>
    <p:sldId id="1063" r:id="rId102"/>
    <p:sldId id="1064" r:id="rId103"/>
    <p:sldId id="1065" r:id="rId104"/>
    <p:sldId id="1066" r:id="rId105"/>
    <p:sldId id="850" r:id="rId106"/>
    <p:sldId id="1067" r:id="rId107"/>
    <p:sldId id="1068" r:id="rId108"/>
    <p:sldId id="1069" r:id="rId109"/>
    <p:sldId id="1070" r:id="rId110"/>
    <p:sldId id="1071" r:id="rId111"/>
    <p:sldId id="1072" r:id="rId112"/>
    <p:sldId id="1073" r:id="rId113"/>
    <p:sldId id="1074" r:id="rId114"/>
    <p:sldId id="1075" r:id="rId115"/>
    <p:sldId id="1076" r:id="rId116"/>
    <p:sldId id="1077" r:id="rId117"/>
    <p:sldId id="1078" r:id="rId118"/>
    <p:sldId id="1079" r:id="rId119"/>
    <p:sldId id="1080" r:id="rId1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8" roundtripDataSignature="AMtx7mjUgZmqxuN6BtrzARQ7tI6Yzx2h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EA6A71-DD3B-48FA-A207-69801635C969}">
  <a:tblStyle styleId="{76EA6A71-DD3B-48FA-A207-69801635C96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07"/>
    <p:restoredTop sz="94613"/>
  </p:normalViewPr>
  <p:slideViewPr>
    <p:cSldViewPr snapToGrid="0">
      <p:cViewPr varScale="1">
        <p:scale>
          <a:sx n="130" d="100"/>
          <a:sy n="130" d="100"/>
        </p:scale>
        <p:origin x="1712" y="192"/>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59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60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60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598" Type="http://customschemas.google.com/relationships/presentationmetadata" Target="metadata"/><Relationship Id="rId60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 name="Google Shape;9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a:t>
            </a:fld>
            <a:endParaRPr lang="en-GB" altLang="en-US"/>
          </a:p>
        </p:txBody>
      </p:sp>
    </p:spTree>
    <p:extLst>
      <p:ext uri="{BB962C8B-B14F-4D97-AF65-F5344CB8AC3E}">
        <p14:creationId xmlns:p14="http://schemas.microsoft.com/office/powerpoint/2010/main" val="2917754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a:t>
            </a:fld>
            <a:endParaRPr lang="en-GB" altLang="en-US"/>
          </a:p>
        </p:txBody>
      </p:sp>
    </p:spTree>
    <p:extLst>
      <p:ext uri="{BB962C8B-B14F-4D97-AF65-F5344CB8AC3E}">
        <p14:creationId xmlns:p14="http://schemas.microsoft.com/office/powerpoint/2010/main" val="1572301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a:t>
            </a:fld>
            <a:endParaRPr lang="en-GB" altLang="en-US"/>
          </a:p>
        </p:txBody>
      </p:sp>
    </p:spTree>
    <p:extLst>
      <p:ext uri="{BB962C8B-B14F-4D97-AF65-F5344CB8AC3E}">
        <p14:creationId xmlns:p14="http://schemas.microsoft.com/office/powerpoint/2010/main" val="25058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a:t>
            </a:fld>
            <a:endParaRPr lang="en-GB" altLang="en-US"/>
          </a:p>
        </p:txBody>
      </p:sp>
    </p:spTree>
    <p:extLst>
      <p:ext uri="{BB962C8B-B14F-4D97-AF65-F5344CB8AC3E}">
        <p14:creationId xmlns:p14="http://schemas.microsoft.com/office/powerpoint/2010/main" val="278654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a:t>
            </a:fld>
            <a:endParaRPr lang="en-GB" altLang="en-US"/>
          </a:p>
        </p:txBody>
      </p:sp>
    </p:spTree>
    <p:extLst>
      <p:ext uri="{BB962C8B-B14F-4D97-AF65-F5344CB8AC3E}">
        <p14:creationId xmlns:p14="http://schemas.microsoft.com/office/powerpoint/2010/main" val="1669223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a:t>
            </a:fld>
            <a:endParaRPr lang="en-GB" altLang="en-US"/>
          </a:p>
        </p:txBody>
      </p:sp>
    </p:spTree>
    <p:extLst>
      <p:ext uri="{BB962C8B-B14F-4D97-AF65-F5344CB8AC3E}">
        <p14:creationId xmlns:p14="http://schemas.microsoft.com/office/powerpoint/2010/main" val="111361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a:t>
            </a:fld>
            <a:endParaRPr lang="en-GB" altLang="en-US"/>
          </a:p>
        </p:txBody>
      </p:sp>
    </p:spTree>
    <p:extLst>
      <p:ext uri="{BB962C8B-B14F-4D97-AF65-F5344CB8AC3E}">
        <p14:creationId xmlns:p14="http://schemas.microsoft.com/office/powerpoint/2010/main" val="380289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17</a:t>
            </a:fld>
            <a:endParaRPr lang="en-GB" altLang="en-US"/>
          </a:p>
        </p:txBody>
      </p:sp>
    </p:spTree>
    <p:extLst>
      <p:ext uri="{BB962C8B-B14F-4D97-AF65-F5344CB8AC3E}">
        <p14:creationId xmlns:p14="http://schemas.microsoft.com/office/powerpoint/2010/main" val="371697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18</a:t>
            </a:fld>
            <a:endParaRPr lang="en-GB" altLang="en-US"/>
          </a:p>
        </p:txBody>
      </p:sp>
    </p:spTree>
    <p:extLst>
      <p:ext uri="{BB962C8B-B14F-4D97-AF65-F5344CB8AC3E}">
        <p14:creationId xmlns:p14="http://schemas.microsoft.com/office/powerpoint/2010/main" val="1448040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19</a:t>
            </a:fld>
            <a:endParaRPr lang="en-GB" altLang="en-US"/>
          </a:p>
        </p:txBody>
      </p:sp>
    </p:spTree>
    <p:extLst>
      <p:ext uri="{BB962C8B-B14F-4D97-AF65-F5344CB8AC3E}">
        <p14:creationId xmlns:p14="http://schemas.microsoft.com/office/powerpoint/2010/main" val="336517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a:t>
            </a:fld>
            <a:endParaRPr lang="en-GB" altLang="en-US"/>
          </a:p>
        </p:txBody>
      </p:sp>
    </p:spTree>
    <p:extLst>
      <p:ext uri="{BB962C8B-B14F-4D97-AF65-F5344CB8AC3E}">
        <p14:creationId xmlns:p14="http://schemas.microsoft.com/office/powerpoint/2010/main" val="1728352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20</a:t>
            </a:fld>
            <a:endParaRPr lang="en-GB" altLang="en-US"/>
          </a:p>
        </p:txBody>
      </p:sp>
    </p:spTree>
    <p:extLst>
      <p:ext uri="{BB962C8B-B14F-4D97-AF65-F5344CB8AC3E}">
        <p14:creationId xmlns:p14="http://schemas.microsoft.com/office/powerpoint/2010/main" val="3535491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21</a:t>
            </a:fld>
            <a:endParaRPr lang="en-GB" altLang="en-US"/>
          </a:p>
        </p:txBody>
      </p:sp>
    </p:spTree>
    <p:extLst>
      <p:ext uri="{BB962C8B-B14F-4D97-AF65-F5344CB8AC3E}">
        <p14:creationId xmlns:p14="http://schemas.microsoft.com/office/powerpoint/2010/main" val="3255625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22</a:t>
            </a:fld>
            <a:endParaRPr lang="en-GB" altLang="en-US"/>
          </a:p>
        </p:txBody>
      </p:sp>
    </p:spTree>
    <p:extLst>
      <p:ext uri="{BB962C8B-B14F-4D97-AF65-F5344CB8AC3E}">
        <p14:creationId xmlns:p14="http://schemas.microsoft.com/office/powerpoint/2010/main" val="2408223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23</a:t>
            </a:fld>
            <a:endParaRPr lang="en-GB" altLang="en-US"/>
          </a:p>
        </p:txBody>
      </p:sp>
    </p:spTree>
    <p:extLst>
      <p:ext uri="{BB962C8B-B14F-4D97-AF65-F5344CB8AC3E}">
        <p14:creationId xmlns:p14="http://schemas.microsoft.com/office/powerpoint/2010/main" val="2546686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24</a:t>
            </a:fld>
            <a:endParaRPr lang="en-GB" altLang="en-US"/>
          </a:p>
        </p:txBody>
      </p:sp>
    </p:spTree>
    <p:extLst>
      <p:ext uri="{BB962C8B-B14F-4D97-AF65-F5344CB8AC3E}">
        <p14:creationId xmlns:p14="http://schemas.microsoft.com/office/powerpoint/2010/main" val="589911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25</a:t>
            </a:fld>
            <a:endParaRPr lang="en-GB" altLang="en-US"/>
          </a:p>
        </p:txBody>
      </p:sp>
    </p:spTree>
    <p:extLst>
      <p:ext uri="{BB962C8B-B14F-4D97-AF65-F5344CB8AC3E}">
        <p14:creationId xmlns:p14="http://schemas.microsoft.com/office/powerpoint/2010/main" val="2491766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26</a:t>
            </a:fld>
            <a:endParaRPr lang="en-GB" altLang="en-US"/>
          </a:p>
        </p:txBody>
      </p:sp>
    </p:spTree>
    <p:extLst>
      <p:ext uri="{BB962C8B-B14F-4D97-AF65-F5344CB8AC3E}">
        <p14:creationId xmlns:p14="http://schemas.microsoft.com/office/powerpoint/2010/main" val="58263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27</a:t>
            </a:fld>
            <a:endParaRPr lang="en-GB" altLang="en-US"/>
          </a:p>
        </p:txBody>
      </p:sp>
    </p:spTree>
    <p:extLst>
      <p:ext uri="{BB962C8B-B14F-4D97-AF65-F5344CB8AC3E}">
        <p14:creationId xmlns:p14="http://schemas.microsoft.com/office/powerpoint/2010/main" val="581761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28</a:t>
            </a:fld>
            <a:endParaRPr lang="en-GB" altLang="en-US"/>
          </a:p>
        </p:txBody>
      </p:sp>
    </p:spTree>
    <p:extLst>
      <p:ext uri="{BB962C8B-B14F-4D97-AF65-F5344CB8AC3E}">
        <p14:creationId xmlns:p14="http://schemas.microsoft.com/office/powerpoint/2010/main" val="839525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29</a:t>
            </a:fld>
            <a:endParaRPr lang="en-GB" altLang="en-US"/>
          </a:p>
        </p:txBody>
      </p:sp>
    </p:spTree>
    <p:extLst>
      <p:ext uri="{BB962C8B-B14F-4D97-AF65-F5344CB8AC3E}">
        <p14:creationId xmlns:p14="http://schemas.microsoft.com/office/powerpoint/2010/main" val="83019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a:t>
            </a:fld>
            <a:endParaRPr lang="en-GB" altLang="en-US"/>
          </a:p>
        </p:txBody>
      </p:sp>
    </p:spTree>
    <p:extLst>
      <p:ext uri="{BB962C8B-B14F-4D97-AF65-F5344CB8AC3E}">
        <p14:creationId xmlns:p14="http://schemas.microsoft.com/office/powerpoint/2010/main" val="4001933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30</a:t>
            </a:fld>
            <a:endParaRPr lang="en-GB" altLang="en-US"/>
          </a:p>
        </p:txBody>
      </p:sp>
    </p:spTree>
    <p:extLst>
      <p:ext uri="{BB962C8B-B14F-4D97-AF65-F5344CB8AC3E}">
        <p14:creationId xmlns:p14="http://schemas.microsoft.com/office/powerpoint/2010/main" val="1258630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31</a:t>
            </a:fld>
            <a:endParaRPr lang="en-GB" altLang="en-US"/>
          </a:p>
        </p:txBody>
      </p:sp>
    </p:spTree>
    <p:extLst>
      <p:ext uri="{BB962C8B-B14F-4D97-AF65-F5344CB8AC3E}">
        <p14:creationId xmlns:p14="http://schemas.microsoft.com/office/powerpoint/2010/main" val="4239559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32</a:t>
            </a:fld>
            <a:endParaRPr lang="en-GB" altLang="en-US"/>
          </a:p>
        </p:txBody>
      </p:sp>
    </p:spTree>
    <p:extLst>
      <p:ext uri="{BB962C8B-B14F-4D97-AF65-F5344CB8AC3E}">
        <p14:creationId xmlns:p14="http://schemas.microsoft.com/office/powerpoint/2010/main" val="1359414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33</a:t>
            </a:fld>
            <a:endParaRPr lang="en-GB" altLang="en-US"/>
          </a:p>
        </p:txBody>
      </p:sp>
    </p:spTree>
    <p:extLst>
      <p:ext uri="{BB962C8B-B14F-4D97-AF65-F5344CB8AC3E}">
        <p14:creationId xmlns:p14="http://schemas.microsoft.com/office/powerpoint/2010/main" val="195881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34</a:t>
            </a:fld>
            <a:endParaRPr lang="en-GB" altLang="en-US"/>
          </a:p>
        </p:txBody>
      </p:sp>
    </p:spTree>
    <p:extLst>
      <p:ext uri="{BB962C8B-B14F-4D97-AF65-F5344CB8AC3E}">
        <p14:creationId xmlns:p14="http://schemas.microsoft.com/office/powerpoint/2010/main" val="293594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35</a:t>
            </a:fld>
            <a:endParaRPr lang="en-GB" altLang="en-US"/>
          </a:p>
        </p:txBody>
      </p:sp>
    </p:spTree>
    <p:extLst>
      <p:ext uri="{BB962C8B-B14F-4D97-AF65-F5344CB8AC3E}">
        <p14:creationId xmlns:p14="http://schemas.microsoft.com/office/powerpoint/2010/main" val="3369931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52</a:t>
            </a:fld>
            <a:endParaRPr lang="en-GB" altLang="en-US"/>
          </a:p>
        </p:txBody>
      </p:sp>
    </p:spTree>
    <p:extLst>
      <p:ext uri="{BB962C8B-B14F-4D97-AF65-F5344CB8AC3E}">
        <p14:creationId xmlns:p14="http://schemas.microsoft.com/office/powerpoint/2010/main" val="4128844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60</a:t>
            </a:fld>
            <a:endParaRPr lang="en-GB" altLang="en-US"/>
          </a:p>
        </p:txBody>
      </p:sp>
    </p:spTree>
    <p:extLst>
      <p:ext uri="{BB962C8B-B14F-4D97-AF65-F5344CB8AC3E}">
        <p14:creationId xmlns:p14="http://schemas.microsoft.com/office/powerpoint/2010/main" val="785704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61</a:t>
            </a:fld>
            <a:endParaRPr lang="en-GB" altLang="en-US"/>
          </a:p>
        </p:txBody>
      </p:sp>
    </p:spTree>
    <p:extLst>
      <p:ext uri="{BB962C8B-B14F-4D97-AF65-F5344CB8AC3E}">
        <p14:creationId xmlns:p14="http://schemas.microsoft.com/office/powerpoint/2010/main" val="4227849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62</a:t>
            </a:fld>
            <a:endParaRPr lang="en-GB" altLang="en-US"/>
          </a:p>
        </p:txBody>
      </p:sp>
    </p:spTree>
    <p:extLst>
      <p:ext uri="{BB962C8B-B14F-4D97-AF65-F5344CB8AC3E}">
        <p14:creationId xmlns:p14="http://schemas.microsoft.com/office/powerpoint/2010/main" val="142084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a:t>
            </a:fld>
            <a:endParaRPr lang="en-GB" altLang="en-US"/>
          </a:p>
        </p:txBody>
      </p:sp>
    </p:spTree>
    <p:extLst>
      <p:ext uri="{BB962C8B-B14F-4D97-AF65-F5344CB8AC3E}">
        <p14:creationId xmlns:p14="http://schemas.microsoft.com/office/powerpoint/2010/main" val="3731688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63</a:t>
            </a:fld>
            <a:endParaRPr lang="en-GB" altLang="en-US"/>
          </a:p>
        </p:txBody>
      </p:sp>
    </p:spTree>
    <p:extLst>
      <p:ext uri="{BB962C8B-B14F-4D97-AF65-F5344CB8AC3E}">
        <p14:creationId xmlns:p14="http://schemas.microsoft.com/office/powerpoint/2010/main" val="307449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64</a:t>
            </a:fld>
            <a:endParaRPr lang="en-GB" altLang="en-US"/>
          </a:p>
        </p:txBody>
      </p:sp>
    </p:spTree>
    <p:extLst>
      <p:ext uri="{BB962C8B-B14F-4D97-AF65-F5344CB8AC3E}">
        <p14:creationId xmlns:p14="http://schemas.microsoft.com/office/powerpoint/2010/main" val="4254962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65</a:t>
            </a:fld>
            <a:endParaRPr lang="en-GB" altLang="en-US"/>
          </a:p>
        </p:txBody>
      </p:sp>
    </p:spTree>
    <p:extLst>
      <p:ext uri="{BB962C8B-B14F-4D97-AF65-F5344CB8AC3E}">
        <p14:creationId xmlns:p14="http://schemas.microsoft.com/office/powerpoint/2010/main" val="3682802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66</a:t>
            </a:fld>
            <a:endParaRPr lang="en-GB" altLang="en-US"/>
          </a:p>
        </p:txBody>
      </p:sp>
    </p:spTree>
    <p:extLst>
      <p:ext uri="{BB962C8B-B14F-4D97-AF65-F5344CB8AC3E}">
        <p14:creationId xmlns:p14="http://schemas.microsoft.com/office/powerpoint/2010/main" val="3752053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67</a:t>
            </a:fld>
            <a:endParaRPr lang="en-GB" altLang="en-US"/>
          </a:p>
        </p:txBody>
      </p:sp>
    </p:spTree>
    <p:extLst>
      <p:ext uri="{BB962C8B-B14F-4D97-AF65-F5344CB8AC3E}">
        <p14:creationId xmlns:p14="http://schemas.microsoft.com/office/powerpoint/2010/main" val="1747850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72</a:t>
            </a:fld>
            <a:endParaRPr lang="en-GB" altLang="en-US"/>
          </a:p>
        </p:txBody>
      </p:sp>
    </p:spTree>
    <p:extLst>
      <p:ext uri="{BB962C8B-B14F-4D97-AF65-F5344CB8AC3E}">
        <p14:creationId xmlns:p14="http://schemas.microsoft.com/office/powerpoint/2010/main" val="1290631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73</a:t>
            </a:fld>
            <a:endParaRPr lang="en-GB" altLang="en-US"/>
          </a:p>
        </p:txBody>
      </p:sp>
    </p:spTree>
    <p:extLst>
      <p:ext uri="{BB962C8B-B14F-4D97-AF65-F5344CB8AC3E}">
        <p14:creationId xmlns:p14="http://schemas.microsoft.com/office/powerpoint/2010/main" val="2660933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74</a:t>
            </a:fld>
            <a:endParaRPr lang="en-GB" altLang="en-US"/>
          </a:p>
        </p:txBody>
      </p:sp>
    </p:spTree>
    <p:extLst>
      <p:ext uri="{BB962C8B-B14F-4D97-AF65-F5344CB8AC3E}">
        <p14:creationId xmlns:p14="http://schemas.microsoft.com/office/powerpoint/2010/main" val="2200331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75</a:t>
            </a:fld>
            <a:endParaRPr lang="en-GB" altLang="en-US"/>
          </a:p>
        </p:txBody>
      </p:sp>
    </p:spTree>
    <p:extLst>
      <p:ext uri="{BB962C8B-B14F-4D97-AF65-F5344CB8AC3E}">
        <p14:creationId xmlns:p14="http://schemas.microsoft.com/office/powerpoint/2010/main" val="2402333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76</a:t>
            </a:fld>
            <a:endParaRPr lang="en-GB" altLang="en-US"/>
          </a:p>
        </p:txBody>
      </p:sp>
    </p:spTree>
    <p:extLst>
      <p:ext uri="{BB962C8B-B14F-4D97-AF65-F5344CB8AC3E}">
        <p14:creationId xmlns:p14="http://schemas.microsoft.com/office/powerpoint/2010/main" val="55165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a:t>
            </a:fld>
            <a:endParaRPr lang="en-GB" altLang="en-US"/>
          </a:p>
        </p:txBody>
      </p:sp>
    </p:spTree>
    <p:extLst>
      <p:ext uri="{BB962C8B-B14F-4D97-AF65-F5344CB8AC3E}">
        <p14:creationId xmlns:p14="http://schemas.microsoft.com/office/powerpoint/2010/main" val="1921442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77</a:t>
            </a:fld>
            <a:endParaRPr lang="en-GB" altLang="en-US"/>
          </a:p>
        </p:txBody>
      </p:sp>
    </p:spTree>
    <p:extLst>
      <p:ext uri="{BB962C8B-B14F-4D97-AF65-F5344CB8AC3E}">
        <p14:creationId xmlns:p14="http://schemas.microsoft.com/office/powerpoint/2010/main" val="134750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78</a:t>
            </a:fld>
            <a:endParaRPr lang="en-GB" altLang="en-US"/>
          </a:p>
        </p:txBody>
      </p:sp>
    </p:spTree>
    <p:extLst>
      <p:ext uri="{BB962C8B-B14F-4D97-AF65-F5344CB8AC3E}">
        <p14:creationId xmlns:p14="http://schemas.microsoft.com/office/powerpoint/2010/main" val="531448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79</a:t>
            </a:fld>
            <a:endParaRPr lang="en-GB" altLang="en-US"/>
          </a:p>
        </p:txBody>
      </p:sp>
    </p:spTree>
    <p:extLst>
      <p:ext uri="{BB962C8B-B14F-4D97-AF65-F5344CB8AC3E}">
        <p14:creationId xmlns:p14="http://schemas.microsoft.com/office/powerpoint/2010/main" val="1066316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84</a:t>
            </a:fld>
            <a:endParaRPr lang="en-GB" altLang="en-US"/>
          </a:p>
        </p:txBody>
      </p:sp>
    </p:spTree>
    <p:extLst>
      <p:ext uri="{BB962C8B-B14F-4D97-AF65-F5344CB8AC3E}">
        <p14:creationId xmlns:p14="http://schemas.microsoft.com/office/powerpoint/2010/main" val="490511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86</a:t>
            </a:fld>
            <a:endParaRPr lang="en-GB" altLang="en-US"/>
          </a:p>
        </p:txBody>
      </p:sp>
    </p:spTree>
    <p:extLst>
      <p:ext uri="{BB962C8B-B14F-4D97-AF65-F5344CB8AC3E}">
        <p14:creationId xmlns:p14="http://schemas.microsoft.com/office/powerpoint/2010/main" val="38674379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94</a:t>
            </a:fld>
            <a:endParaRPr lang="en-GB" altLang="en-US"/>
          </a:p>
        </p:txBody>
      </p:sp>
    </p:spTree>
    <p:extLst>
      <p:ext uri="{BB962C8B-B14F-4D97-AF65-F5344CB8AC3E}">
        <p14:creationId xmlns:p14="http://schemas.microsoft.com/office/powerpoint/2010/main" val="769902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96</a:t>
            </a:fld>
            <a:endParaRPr lang="en-GB" altLang="en-US"/>
          </a:p>
        </p:txBody>
      </p:sp>
    </p:spTree>
    <p:extLst>
      <p:ext uri="{BB962C8B-B14F-4D97-AF65-F5344CB8AC3E}">
        <p14:creationId xmlns:p14="http://schemas.microsoft.com/office/powerpoint/2010/main" val="2667904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97</a:t>
            </a:fld>
            <a:endParaRPr lang="en-GB" altLang="en-US"/>
          </a:p>
        </p:txBody>
      </p:sp>
    </p:spTree>
    <p:extLst>
      <p:ext uri="{BB962C8B-B14F-4D97-AF65-F5344CB8AC3E}">
        <p14:creationId xmlns:p14="http://schemas.microsoft.com/office/powerpoint/2010/main" val="1429642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98</a:t>
            </a:fld>
            <a:endParaRPr lang="en-GB" altLang="en-US"/>
          </a:p>
        </p:txBody>
      </p:sp>
    </p:spTree>
    <p:extLst>
      <p:ext uri="{BB962C8B-B14F-4D97-AF65-F5344CB8AC3E}">
        <p14:creationId xmlns:p14="http://schemas.microsoft.com/office/powerpoint/2010/main" val="2077018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99</a:t>
            </a:fld>
            <a:endParaRPr lang="en-GB" altLang="en-US"/>
          </a:p>
        </p:txBody>
      </p:sp>
    </p:spTree>
    <p:extLst>
      <p:ext uri="{BB962C8B-B14F-4D97-AF65-F5344CB8AC3E}">
        <p14:creationId xmlns:p14="http://schemas.microsoft.com/office/powerpoint/2010/main" val="106633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a:t>
            </a:fld>
            <a:endParaRPr lang="en-GB" altLang="en-US"/>
          </a:p>
        </p:txBody>
      </p:sp>
    </p:spTree>
    <p:extLst>
      <p:ext uri="{BB962C8B-B14F-4D97-AF65-F5344CB8AC3E}">
        <p14:creationId xmlns:p14="http://schemas.microsoft.com/office/powerpoint/2010/main" val="28119276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100</a:t>
            </a:fld>
            <a:endParaRPr lang="en-GB" altLang="en-US"/>
          </a:p>
        </p:txBody>
      </p:sp>
    </p:spTree>
    <p:extLst>
      <p:ext uri="{BB962C8B-B14F-4D97-AF65-F5344CB8AC3E}">
        <p14:creationId xmlns:p14="http://schemas.microsoft.com/office/powerpoint/2010/main" val="474885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101</a:t>
            </a:fld>
            <a:endParaRPr lang="en-GB" altLang="en-US"/>
          </a:p>
        </p:txBody>
      </p:sp>
    </p:spTree>
    <p:extLst>
      <p:ext uri="{BB962C8B-B14F-4D97-AF65-F5344CB8AC3E}">
        <p14:creationId xmlns:p14="http://schemas.microsoft.com/office/powerpoint/2010/main" val="1097048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102</a:t>
            </a:fld>
            <a:endParaRPr lang="en-GB" altLang="en-US"/>
          </a:p>
        </p:txBody>
      </p:sp>
    </p:spTree>
    <p:extLst>
      <p:ext uri="{BB962C8B-B14F-4D97-AF65-F5344CB8AC3E}">
        <p14:creationId xmlns:p14="http://schemas.microsoft.com/office/powerpoint/2010/main" val="3740813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103</a:t>
            </a:fld>
            <a:endParaRPr lang="en-GB" altLang="en-US"/>
          </a:p>
        </p:txBody>
      </p:sp>
    </p:spTree>
    <p:extLst>
      <p:ext uri="{BB962C8B-B14F-4D97-AF65-F5344CB8AC3E}">
        <p14:creationId xmlns:p14="http://schemas.microsoft.com/office/powerpoint/2010/main" val="2910572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104</a:t>
            </a:fld>
            <a:endParaRPr lang="en-GB" altLang="en-US"/>
          </a:p>
        </p:txBody>
      </p:sp>
    </p:spTree>
    <p:extLst>
      <p:ext uri="{BB962C8B-B14F-4D97-AF65-F5344CB8AC3E}">
        <p14:creationId xmlns:p14="http://schemas.microsoft.com/office/powerpoint/2010/main" val="24205197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106</a:t>
            </a:fld>
            <a:endParaRPr lang="en-GB" altLang="en-US"/>
          </a:p>
        </p:txBody>
      </p:sp>
    </p:spTree>
    <p:extLst>
      <p:ext uri="{BB962C8B-B14F-4D97-AF65-F5344CB8AC3E}">
        <p14:creationId xmlns:p14="http://schemas.microsoft.com/office/powerpoint/2010/main" val="29986998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107</a:t>
            </a:fld>
            <a:endParaRPr lang="en-GB" altLang="en-US"/>
          </a:p>
        </p:txBody>
      </p:sp>
    </p:spTree>
    <p:extLst>
      <p:ext uri="{BB962C8B-B14F-4D97-AF65-F5344CB8AC3E}">
        <p14:creationId xmlns:p14="http://schemas.microsoft.com/office/powerpoint/2010/main" val="134136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108</a:t>
            </a:fld>
            <a:endParaRPr lang="en-GB" altLang="en-US"/>
          </a:p>
        </p:txBody>
      </p:sp>
    </p:spTree>
    <p:extLst>
      <p:ext uri="{BB962C8B-B14F-4D97-AF65-F5344CB8AC3E}">
        <p14:creationId xmlns:p14="http://schemas.microsoft.com/office/powerpoint/2010/main" val="15305450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109</a:t>
            </a:fld>
            <a:endParaRPr lang="en-GB" altLang="en-US"/>
          </a:p>
        </p:txBody>
      </p:sp>
    </p:spTree>
    <p:extLst>
      <p:ext uri="{BB962C8B-B14F-4D97-AF65-F5344CB8AC3E}">
        <p14:creationId xmlns:p14="http://schemas.microsoft.com/office/powerpoint/2010/main" val="3370417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110</a:t>
            </a:fld>
            <a:endParaRPr lang="en-GB" altLang="en-US"/>
          </a:p>
        </p:txBody>
      </p:sp>
    </p:spTree>
    <p:extLst>
      <p:ext uri="{BB962C8B-B14F-4D97-AF65-F5344CB8AC3E}">
        <p14:creationId xmlns:p14="http://schemas.microsoft.com/office/powerpoint/2010/main" val="57118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a:t>
            </a:fld>
            <a:endParaRPr lang="en-GB" altLang="en-US"/>
          </a:p>
        </p:txBody>
      </p:sp>
    </p:spTree>
    <p:extLst>
      <p:ext uri="{BB962C8B-B14F-4D97-AF65-F5344CB8AC3E}">
        <p14:creationId xmlns:p14="http://schemas.microsoft.com/office/powerpoint/2010/main" val="2691820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111</a:t>
            </a:fld>
            <a:endParaRPr lang="en-GB" altLang="en-US"/>
          </a:p>
        </p:txBody>
      </p:sp>
    </p:spTree>
    <p:extLst>
      <p:ext uri="{BB962C8B-B14F-4D97-AF65-F5344CB8AC3E}">
        <p14:creationId xmlns:p14="http://schemas.microsoft.com/office/powerpoint/2010/main" val="11897502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112</a:t>
            </a:fld>
            <a:endParaRPr lang="en-GB" altLang="en-US"/>
          </a:p>
        </p:txBody>
      </p:sp>
    </p:spTree>
    <p:extLst>
      <p:ext uri="{BB962C8B-B14F-4D97-AF65-F5344CB8AC3E}">
        <p14:creationId xmlns:p14="http://schemas.microsoft.com/office/powerpoint/2010/main" val="1542232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113</a:t>
            </a:fld>
            <a:endParaRPr lang="en-GB" altLang="en-US"/>
          </a:p>
        </p:txBody>
      </p:sp>
    </p:spTree>
    <p:extLst>
      <p:ext uri="{BB962C8B-B14F-4D97-AF65-F5344CB8AC3E}">
        <p14:creationId xmlns:p14="http://schemas.microsoft.com/office/powerpoint/2010/main" val="1963837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114</a:t>
            </a:fld>
            <a:endParaRPr lang="en-GB" altLang="en-US"/>
          </a:p>
        </p:txBody>
      </p:sp>
    </p:spTree>
    <p:extLst>
      <p:ext uri="{BB962C8B-B14F-4D97-AF65-F5344CB8AC3E}">
        <p14:creationId xmlns:p14="http://schemas.microsoft.com/office/powerpoint/2010/main" val="1750204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115</a:t>
            </a:fld>
            <a:endParaRPr lang="en-GB" altLang="en-US"/>
          </a:p>
        </p:txBody>
      </p:sp>
    </p:spTree>
    <p:extLst>
      <p:ext uri="{BB962C8B-B14F-4D97-AF65-F5344CB8AC3E}">
        <p14:creationId xmlns:p14="http://schemas.microsoft.com/office/powerpoint/2010/main" val="16463731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116</a:t>
            </a:fld>
            <a:endParaRPr lang="en-GB" altLang="en-US"/>
          </a:p>
        </p:txBody>
      </p:sp>
    </p:spTree>
    <p:extLst>
      <p:ext uri="{BB962C8B-B14F-4D97-AF65-F5344CB8AC3E}">
        <p14:creationId xmlns:p14="http://schemas.microsoft.com/office/powerpoint/2010/main" val="238630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117</a:t>
            </a:fld>
            <a:endParaRPr lang="en-GB" altLang="en-US"/>
          </a:p>
        </p:txBody>
      </p:sp>
    </p:spTree>
    <p:extLst>
      <p:ext uri="{BB962C8B-B14F-4D97-AF65-F5344CB8AC3E}">
        <p14:creationId xmlns:p14="http://schemas.microsoft.com/office/powerpoint/2010/main" val="1152078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118</a:t>
            </a:fld>
            <a:endParaRPr lang="en-GB" altLang="en-US"/>
          </a:p>
        </p:txBody>
      </p:sp>
    </p:spTree>
    <p:extLst>
      <p:ext uri="{BB962C8B-B14F-4D97-AF65-F5344CB8AC3E}">
        <p14:creationId xmlns:p14="http://schemas.microsoft.com/office/powerpoint/2010/main" val="18513278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119</a:t>
            </a:fld>
            <a:endParaRPr lang="en-GB" altLang="en-US"/>
          </a:p>
        </p:txBody>
      </p:sp>
    </p:spTree>
    <p:extLst>
      <p:ext uri="{BB962C8B-B14F-4D97-AF65-F5344CB8AC3E}">
        <p14:creationId xmlns:p14="http://schemas.microsoft.com/office/powerpoint/2010/main" val="65034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a:t>
            </a:fld>
            <a:endParaRPr lang="en-GB" altLang="en-US"/>
          </a:p>
        </p:txBody>
      </p:sp>
    </p:spTree>
    <p:extLst>
      <p:ext uri="{BB962C8B-B14F-4D97-AF65-F5344CB8AC3E}">
        <p14:creationId xmlns:p14="http://schemas.microsoft.com/office/powerpoint/2010/main" val="275983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a:t>
            </a:fld>
            <a:endParaRPr lang="en-GB" altLang="en-US"/>
          </a:p>
        </p:txBody>
      </p:sp>
    </p:spTree>
    <p:extLst>
      <p:ext uri="{BB962C8B-B14F-4D97-AF65-F5344CB8AC3E}">
        <p14:creationId xmlns:p14="http://schemas.microsoft.com/office/powerpoint/2010/main" val="52522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9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4"/>
        <p:cNvGrpSpPr/>
        <p:nvPr/>
      </p:nvGrpSpPr>
      <p:grpSpPr>
        <a:xfrm>
          <a:off x="0" y="0"/>
          <a:ext cx="0" cy="0"/>
          <a:chOff x="0" y="0"/>
          <a:chExt cx="0" cy="0"/>
        </a:xfrm>
      </p:grpSpPr>
      <p:sp>
        <p:nvSpPr>
          <p:cNvPr id="85" name="Google Shape;85;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9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9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9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8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4" name="Google Shape;34;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0" name="Google Shape;40;p8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1" name="Google Shape;41;p8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8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7" name="Google Shape;47;p8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48" name="Google Shape;48;p8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8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8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8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1" name="Google Shape;61;p8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2" name="Google Shape;62;p8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89"/>
          <p:cNvSpPr>
            <a:spLocks noGrp="1"/>
          </p:cNvSpPr>
          <p:nvPr>
            <p:ph type="pic" idx="2"/>
          </p:nvPr>
        </p:nvSpPr>
        <p:spPr>
          <a:xfrm>
            <a:off x="1792288" y="612775"/>
            <a:ext cx="5486400" cy="4114800"/>
          </a:xfrm>
          <a:prstGeom prst="rect">
            <a:avLst/>
          </a:prstGeom>
          <a:noFill/>
          <a:ln>
            <a:noFill/>
          </a:ln>
        </p:spPr>
      </p:sp>
      <p:sp>
        <p:nvSpPr>
          <p:cNvPr id="68" name="Google Shape;68;p8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9" name="Google Shape;69;p8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9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9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ncsxiaoz@google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scikit-learn.org/stable/modules/generated/sklearn.preprocessing.MinMaxScaler.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https://cdn.analyticsvidhya.com/wp-content/uploads/2020/03/Stand_eq.gif" TargetMode="Externa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andas.pydata.org/pandas-docs/stable/generated/pandas.DataFrame.apply.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ata.cityofnewyork.us/Housing-Development/DOB-Violations/3h2n-5cm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docs.python.org/3.6/library/datetime.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kaggle.com/maxhorowitz/nflplaybyplay2009to201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andas.pydata.org/pandas-docs/stable/generated/pandas.DataFrame.groupby.html"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analyticsvidhya.com/blog/2017/05/neural-network-from-scratch-in-python-and-r/?utm_source=blog&amp;utm_medium=feature-scaling-machine-learning-normalization-standardiz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analyticsvidhya.com/blog/2019/08/comprehensive-guide-k-means-clustering/?utm_source=blog&amp;utm_medium=feature-scaling-machine-learning-normalization-standardization" TargetMode="External"/><Relationship Id="rId2" Type="http://schemas.openxmlformats.org/officeDocument/2006/relationships/hyperlink" Target="https://www.analyticsvidhya.com/blog/2018/03/introduction-k-neighbours-algorithm-clustering/?utm_source=blog&amp;utm_medium=feature-scaling-machine-learning-normalization-standardization" TargetMode="External"/><Relationship Id="rId1" Type="http://schemas.openxmlformats.org/officeDocument/2006/relationships/slideLayout" Target="../slideLayouts/slideLayout2.xml"/><Relationship Id="rId4" Type="http://schemas.openxmlformats.org/officeDocument/2006/relationships/hyperlink" Target="https://www.analyticsvidhya.com/blog/2017/09/understaing-support-vector-machine-example-code/?utm_source=blog&amp;utm_medium=feature-scaling-machine-learning-normalization-standardization"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www.analyticsvidhya.com/blog/2016/04/tree-based-algorithms-complete-tutorial-scratch-in-python/?utm_source=blog&amp;utm_medium=feature-scaling-machine-learning-normalization-standardization"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K-nearest_neighbors_algorithm" TargetMode="External"/><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hyperlink" Target="https://cdn.analyticsvidhya.com/wp-content/uploads/2020/03/Norm_eq.gif"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idx="4294967295"/>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dirty="0">
                <a:solidFill>
                  <a:schemeClr val="dk2"/>
                </a:solidFill>
                <a:latin typeface="Arial"/>
                <a:ea typeface="Arial"/>
                <a:cs typeface="Arial"/>
                <a:sym typeface="Arial"/>
              </a:rPr>
              <a:t>NLP 220 </a:t>
            </a:r>
            <a:br>
              <a:rPr lang="en-US" sz="3200" b="0" i="0" u="none" strike="noStrike" cap="none" dirty="0">
                <a:solidFill>
                  <a:schemeClr val="dk2"/>
                </a:solidFill>
                <a:latin typeface="Arial"/>
                <a:ea typeface="Arial"/>
                <a:cs typeface="Arial"/>
                <a:sym typeface="Arial"/>
              </a:rPr>
            </a:br>
            <a:r>
              <a:rPr lang="en-US" sz="3200" b="0" i="0" u="none" strike="noStrike" cap="none" dirty="0">
                <a:solidFill>
                  <a:schemeClr val="dk2"/>
                </a:solidFill>
                <a:latin typeface="Arial"/>
                <a:ea typeface="Arial"/>
                <a:cs typeface="Arial"/>
                <a:sym typeface="Arial"/>
              </a:rPr>
              <a:t>Data Science and Machine Learning Fundamentals</a:t>
            </a:r>
            <a:br>
              <a:rPr lang="en-US" sz="3200" b="0" i="0" u="none" strike="noStrike" cap="none" dirty="0">
                <a:solidFill>
                  <a:schemeClr val="dk2"/>
                </a:solidFill>
                <a:latin typeface="Arial"/>
                <a:ea typeface="Arial"/>
                <a:cs typeface="Arial"/>
                <a:sym typeface="Arial"/>
              </a:rPr>
            </a:br>
            <a:br>
              <a:rPr lang="en-US" sz="3200" b="0" i="0" u="none" strike="noStrike" cap="none" dirty="0">
                <a:solidFill>
                  <a:schemeClr val="dk2"/>
                </a:solidFill>
                <a:latin typeface="Arial"/>
                <a:ea typeface="Arial"/>
                <a:cs typeface="Arial"/>
                <a:sym typeface="Arial"/>
              </a:rPr>
            </a:br>
            <a:r>
              <a:rPr lang="en-US" sz="3200" b="0" i="0" u="none" strike="noStrike" cap="none" dirty="0">
                <a:solidFill>
                  <a:schemeClr val="dk2"/>
                </a:solidFill>
                <a:latin typeface="Arial"/>
                <a:ea typeface="Arial"/>
                <a:cs typeface="Arial"/>
                <a:sym typeface="Arial"/>
              </a:rPr>
              <a:t>Lecture 14</a:t>
            </a:r>
            <a:endParaRPr sz="3200" b="0" i="0" u="none" strike="noStrike" cap="none" dirty="0">
              <a:solidFill>
                <a:schemeClr val="dk2"/>
              </a:solidFill>
              <a:latin typeface="Arial"/>
              <a:ea typeface="Arial"/>
              <a:cs typeface="Arial"/>
              <a:sym typeface="Arial"/>
            </a:endParaRPr>
          </a:p>
        </p:txBody>
      </p:sp>
      <p:sp>
        <p:nvSpPr>
          <p:cNvPr id="96" name="Google Shape;96;p1"/>
          <p:cNvSpPr txBox="1">
            <a:spLocks noGrp="1"/>
          </p:cNvSpPr>
          <p:nvPr>
            <p:ph type="subTitle" idx="4294967295"/>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800"/>
              <a:buFont typeface="Arial"/>
              <a:buNone/>
            </a:pPr>
            <a:endParaRPr sz="2800" b="0" i="0" u="none" strike="noStrike" cap="none" dirty="0">
              <a:solidFill>
                <a:schemeClr val="hlink"/>
              </a:solidFill>
              <a:latin typeface="Arial"/>
              <a:ea typeface="Arial"/>
              <a:cs typeface="Arial"/>
              <a:sym typeface="Arial"/>
            </a:endParaRPr>
          </a:p>
          <a:p>
            <a:pPr marL="0" marR="0" lvl="0" indent="0" algn="ctr" rtl="0">
              <a:spcBef>
                <a:spcPts val="560"/>
              </a:spcBef>
              <a:spcAft>
                <a:spcPts val="0"/>
              </a:spcAft>
              <a:buClr>
                <a:schemeClr val="hlink"/>
              </a:buClr>
              <a:buSzPts val="2800"/>
              <a:buFont typeface="Arial"/>
              <a:buNone/>
            </a:pPr>
            <a:r>
              <a:rPr lang="en-US" sz="2800" b="0" i="0" u="none" strike="noStrike" cap="none" dirty="0">
                <a:solidFill>
                  <a:schemeClr val="hlink"/>
                </a:solidFill>
                <a:latin typeface="Arial"/>
                <a:ea typeface="Arial"/>
                <a:cs typeface="Arial"/>
                <a:sym typeface="Arial"/>
              </a:rPr>
              <a:t>Jalal Mahmud</a:t>
            </a:r>
            <a:endParaRPr dirty="0"/>
          </a:p>
          <a:p>
            <a:pPr marL="0" marR="0" lvl="0" indent="0" algn="ctr" rtl="0">
              <a:spcBef>
                <a:spcPts val="560"/>
              </a:spcBef>
              <a:spcAft>
                <a:spcPts val="0"/>
              </a:spcAft>
              <a:buClr>
                <a:schemeClr val="hlink"/>
              </a:buClr>
              <a:buSzPts val="2800"/>
              <a:buFont typeface="Arial"/>
              <a:buNone/>
            </a:pPr>
            <a:r>
              <a:rPr lang="en-US" sz="2800" b="0" i="0" u="sng" strike="noStrike" cap="none" dirty="0" err="1">
                <a:solidFill>
                  <a:schemeClr val="hlink"/>
                </a:solidFill>
                <a:latin typeface="Arial"/>
                <a:ea typeface="Arial"/>
                <a:cs typeface="Arial"/>
                <a:sym typeface="Arial"/>
                <a:hlinkClick r:id="rId3"/>
              </a:rPr>
              <a:t>jumahmud@</a:t>
            </a:r>
            <a:r>
              <a:rPr lang="en-US" sz="2800" b="0" i="0" u="none" strike="noStrike" cap="none" dirty="0" err="1">
                <a:solidFill>
                  <a:schemeClr val="hlink"/>
                </a:solidFill>
                <a:latin typeface="Arial"/>
                <a:ea typeface="Arial"/>
                <a:cs typeface="Arial"/>
                <a:sym typeface="Arial"/>
              </a:rPr>
              <a:t>ucsc.edu</a:t>
            </a:r>
            <a:endParaRPr sz="2800" b="0" i="0" u="none" strike="noStrike" cap="none" dirty="0">
              <a:solidFill>
                <a:schemeClr val="hlink"/>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Inspecting Duplicates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4" name="Picture 3" descr="A picture containing text&#10;&#10;Description automatically generated">
            <a:extLst>
              <a:ext uri="{FF2B5EF4-FFF2-40B4-BE49-F238E27FC236}">
                <a16:creationId xmlns:a16="http://schemas.microsoft.com/office/drawing/2014/main" id="{442160D2-02CC-D54C-8DA9-7865B6257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39" y="1628285"/>
            <a:ext cx="3002941" cy="3601429"/>
          </a:xfrm>
          <a:prstGeom prst="rect">
            <a:avLst/>
          </a:prstGeom>
        </p:spPr>
      </p:pic>
      <p:sp>
        <p:nvSpPr>
          <p:cNvPr id="3" name="Rectangle 2">
            <a:extLst>
              <a:ext uri="{FF2B5EF4-FFF2-40B4-BE49-F238E27FC236}">
                <a16:creationId xmlns:a16="http://schemas.microsoft.com/office/drawing/2014/main" id="{AA751351-C080-9044-AC21-3CBA99CE2918}"/>
              </a:ext>
            </a:extLst>
          </p:cNvPr>
          <p:cNvSpPr/>
          <p:nvPr/>
        </p:nvSpPr>
        <p:spPr>
          <a:xfrm>
            <a:off x="1187624" y="5380672"/>
            <a:ext cx="7272808" cy="923330"/>
          </a:xfrm>
          <a:prstGeom prst="rect">
            <a:avLst/>
          </a:prstGeom>
        </p:spPr>
        <p:txBody>
          <a:bodyPr wrap="square">
            <a:spAutoFit/>
          </a:bodyPr>
          <a:lstStyle/>
          <a:p>
            <a:r>
              <a:rPr lang="en-US" dirty="0"/>
              <a:t>We see here that although there are 699 rows, there are only 645 unique </a:t>
            </a:r>
            <a:r>
              <a:rPr lang="en-US" dirty="0" err="1"/>
              <a:t>patient_id’s</a:t>
            </a:r>
            <a:r>
              <a:rPr lang="en-US" dirty="0"/>
              <a:t>. This could mean that some patient appear more than once in the dataset.</a:t>
            </a:r>
          </a:p>
        </p:txBody>
      </p:sp>
      <p:sp>
        <p:nvSpPr>
          <p:cNvPr id="5" name="Slide Number Placeholder 4">
            <a:extLst>
              <a:ext uri="{FF2B5EF4-FFF2-40B4-BE49-F238E27FC236}">
                <a16:creationId xmlns:a16="http://schemas.microsoft.com/office/drawing/2014/main" id="{E4A24267-28AF-634C-A1B5-2D7803968DAA}"/>
              </a:ext>
            </a:extLst>
          </p:cNvPr>
          <p:cNvSpPr>
            <a:spLocks noGrp="1"/>
          </p:cNvSpPr>
          <p:nvPr>
            <p:ph type="sldNum" sz="quarter" idx="12"/>
          </p:nvPr>
        </p:nvSpPr>
        <p:spPr/>
        <p:txBody>
          <a:bodyPr/>
          <a:lstStyle/>
          <a:p>
            <a:pPr>
              <a:defRPr/>
            </a:pPr>
            <a:fld id="{740F825C-949B-974C-AB99-C3CE0C97A40B}" type="slidenum">
              <a:rPr lang="en-GB" altLang="en-US" smtClean="0"/>
              <a:pPr>
                <a:defRPr/>
              </a:pPr>
              <a:t>10</a:t>
            </a:fld>
            <a:endParaRPr lang="en-GB" altLang="en-US"/>
          </a:p>
        </p:txBody>
      </p:sp>
    </p:spTree>
    <p:extLst>
      <p:ext uri="{BB962C8B-B14F-4D97-AF65-F5344CB8AC3E}">
        <p14:creationId xmlns:p14="http://schemas.microsoft.com/office/powerpoint/2010/main" val="3113434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CE75F2D6-C8CE-8847-80B4-4F399EE39B6F}"/>
              </a:ext>
            </a:extLst>
          </p:cNvPr>
          <p:cNvSpPr/>
          <p:nvPr/>
        </p:nvSpPr>
        <p:spPr>
          <a:xfrm>
            <a:off x="755576" y="5808839"/>
            <a:ext cx="7823804" cy="369332"/>
          </a:xfrm>
          <a:prstGeom prst="rect">
            <a:avLst/>
          </a:prstGeom>
        </p:spPr>
        <p:txBody>
          <a:bodyPr wrap="square">
            <a:spAutoFit/>
          </a:bodyPr>
          <a:lstStyle/>
          <a:p>
            <a:r>
              <a:rPr lang="en-US" dirty="0"/>
              <a:t>http://</a:t>
            </a:r>
            <a:r>
              <a:rPr lang="en-US" dirty="0" err="1"/>
              <a:t>rasbt.github.io</a:t>
            </a:r>
            <a:r>
              <a:rPr lang="en-US" dirty="0"/>
              <a:t>/</a:t>
            </a:r>
            <a:r>
              <a:rPr lang="en-US" dirty="0" err="1"/>
              <a:t>mlxtend</a:t>
            </a:r>
            <a:r>
              <a:rPr lang="en-US" dirty="0"/>
              <a:t>/</a:t>
            </a:r>
            <a:r>
              <a:rPr lang="en-US" dirty="0" err="1"/>
              <a:t>user_guide</a:t>
            </a:r>
            <a:r>
              <a:rPr lang="en-US" dirty="0"/>
              <a:t>/preprocessing/</a:t>
            </a:r>
            <a:r>
              <a:rPr lang="en-US" dirty="0" err="1"/>
              <a:t>minmax_scaling</a:t>
            </a:r>
            <a:r>
              <a:rPr lang="en-US" dirty="0"/>
              <a:t>/</a:t>
            </a:r>
          </a:p>
        </p:txBody>
      </p:sp>
      <p:pic>
        <p:nvPicPr>
          <p:cNvPr id="9" name="Picture 8" descr="Table&#10;&#10;Description automatically generated">
            <a:extLst>
              <a:ext uri="{FF2B5EF4-FFF2-40B4-BE49-F238E27FC236}">
                <a16:creationId xmlns:a16="http://schemas.microsoft.com/office/drawing/2014/main" id="{B04863FD-82DD-A442-ACA7-5703964C4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98" y="1344202"/>
            <a:ext cx="7823804" cy="4113546"/>
          </a:xfrm>
          <a:prstGeom prst="rect">
            <a:avLst/>
          </a:prstGeom>
        </p:spPr>
      </p:pic>
      <p:sp>
        <p:nvSpPr>
          <p:cNvPr id="5" name="Slide Number Placeholder 4">
            <a:extLst>
              <a:ext uri="{FF2B5EF4-FFF2-40B4-BE49-F238E27FC236}">
                <a16:creationId xmlns:a16="http://schemas.microsoft.com/office/drawing/2014/main" id="{829B5B74-1EBF-7A44-8C53-F3AB6D76D01A}"/>
              </a:ext>
            </a:extLst>
          </p:cNvPr>
          <p:cNvSpPr>
            <a:spLocks noGrp="1"/>
          </p:cNvSpPr>
          <p:nvPr>
            <p:ph type="sldNum" sz="quarter" idx="12"/>
          </p:nvPr>
        </p:nvSpPr>
        <p:spPr/>
        <p:txBody>
          <a:bodyPr/>
          <a:lstStyle/>
          <a:p>
            <a:pPr>
              <a:defRPr/>
            </a:pPr>
            <a:fld id="{740F825C-949B-974C-AB99-C3CE0C97A40B}" type="slidenum">
              <a:rPr lang="en-GB" altLang="en-US" smtClean="0"/>
              <a:pPr>
                <a:defRPr/>
              </a:pPr>
              <a:t>100</a:t>
            </a:fld>
            <a:endParaRPr lang="en-GB" altLang="en-US"/>
          </a:p>
        </p:txBody>
      </p:sp>
    </p:spTree>
    <p:extLst>
      <p:ext uri="{BB962C8B-B14F-4D97-AF65-F5344CB8AC3E}">
        <p14:creationId xmlns:p14="http://schemas.microsoft.com/office/powerpoint/2010/main" val="32876521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9EBD8945-EAFB-1F48-912A-79A4B40D71E4}"/>
              </a:ext>
            </a:extLst>
          </p:cNvPr>
          <p:cNvSpPr/>
          <p:nvPr/>
        </p:nvSpPr>
        <p:spPr>
          <a:xfrm>
            <a:off x="914400" y="1788823"/>
            <a:ext cx="8229600" cy="3416320"/>
          </a:xfrm>
          <a:prstGeom prst="rect">
            <a:avLst/>
          </a:prstGeom>
        </p:spPr>
        <p:txBody>
          <a:bodyPr wrap="square">
            <a:spAutoFit/>
          </a:bodyPr>
          <a:lstStyle/>
          <a:p>
            <a:endParaRPr lang="en-US" dirty="0"/>
          </a:p>
          <a:p>
            <a:r>
              <a:rPr lang="en-US" b="1" dirty="0"/>
              <a:t>You can also look at: </a:t>
            </a:r>
          </a:p>
          <a:p>
            <a:endParaRPr lang="en-US" dirty="0"/>
          </a:p>
          <a:p>
            <a:r>
              <a:rPr lang="en-US" dirty="0">
                <a:hlinkClick r:id="rId3"/>
              </a:rPr>
              <a:t>https://scikit-learn.org/stable/modules/generated/sklearn.preprocessing.MinMaxScaler.html</a:t>
            </a:r>
            <a:endParaRPr lang="en-US" dirty="0"/>
          </a:p>
          <a:p>
            <a:endParaRPr lang="en-US" dirty="0"/>
          </a:p>
          <a:p>
            <a:endParaRPr lang="en-US" dirty="0"/>
          </a:p>
          <a:p>
            <a:r>
              <a:rPr lang="en-US" dirty="0"/>
              <a:t>Transform features by scaling each feature to a given range.</a:t>
            </a:r>
          </a:p>
          <a:p>
            <a:endParaRPr lang="en-US" dirty="0"/>
          </a:p>
          <a:p>
            <a:r>
              <a:rPr lang="en-US" dirty="0"/>
              <a:t>This estimator scales and translates each feature individually such that it is in the given range on the training set, e.g. between zero and one.</a:t>
            </a:r>
          </a:p>
          <a:p>
            <a:endParaRPr lang="en-US" dirty="0"/>
          </a:p>
        </p:txBody>
      </p:sp>
      <p:sp>
        <p:nvSpPr>
          <p:cNvPr id="5" name="Slide Number Placeholder 4">
            <a:extLst>
              <a:ext uri="{FF2B5EF4-FFF2-40B4-BE49-F238E27FC236}">
                <a16:creationId xmlns:a16="http://schemas.microsoft.com/office/drawing/2014/main" id="{C214A457-1E7C-A64F-9DC4-DB04747137BA}"/>
              </a:ext>
            </a:extLst>
          </p:cNvPr>
          <p:cNvSpPr>
            <a:spLocks noGrp="1"/>
          </p:cNvSpPr>
          <p:nvPr>
            <p:ph type="sldNum" sz="quarter" idx="12"/>
          </p:nvPr>
        </p:nvSpPr>
        <p:spPr/>
        <p:txBody>
          <a:bodyPr/>
          <a:lstStyle/>
          <a:p>
            <a:pPr>
              <a:defRPr/>
            </a:pPr>
            <a:fld id="{740F825C-949B-974C-AB99-C3CE0C97A40B}" type="slidenum">
              <a:rPr lang="en-GB" altLang="en-US" smtClean="0"/>
              <a:pPr>
                <a:defRPr/>
              </a:pPr>
              <a:t>101</a:t>
            </a:fld>
            <a:endParaRPr lang="en-GB" altLang="en-US"/>
          </a:p>
        </p:txBody>
      </p:sp>
    </p:spTree>
    <p:extLst>
      <p:ext uri="{BB962C8B-B14F-4D97-AF65-F5344CB8AC3E}">
        <p14:creationId xmlns:p14="http://schemas.microsoft.com/office/powerpoint/2010/main" val="4113493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D41E4275-825E-E94E-8C9D-FA3C768BD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450" y="1651000"/>
            <a:ext cx="6261100" cy="3556000"/>
          </a:xfrm>
          <a:prstGeom prst="rect">
            <a:avLst/>
          </a:prstGeom>
        </p:spPr>
      </p:pic>
      <p:sp>
        <p:nvSpPr>
          <p:cNvPr id="4" name="Slide Number Placeholder 3">
            <a:extLst>
              <a:ext uri="{FF2B5EF4-FFF2-40B4-BE49-F238E27FC236}">
                <a16:creationId xmlns:a16="http://schemas.microsoft.com/office/drawing/2014/main" id="{F87A349F-5EA1-4D4B-8EB3-76C5D7384F01}"/>
              </a:ext>
            </a:extLst>
          </p:cNvPr>
          <p:cNvSpPr>
            <a:spLocks noGrp="1"/>
          </p:cNvSpPr>
          <p:nvPr>
            <p:ph type="sldNum" sz="quarter" idx="12"/>
          </p:nvPr>
        </p:nvSpPr>
        <p:spPr/>
        <p:txBody>
          <a:bodyPr/>
          <a:lstStyle/>
          <a:p>
            <a:pPr>
              <a:defRPr/>
            </a:pPr>
            <a:fld id="{740F825C-949B-974C-AB99-C3CE0C97A40B}" type="slidenum">
              <a:rPr lang="en-GB" altLang="en-US" smtClean="0"/>
              <a:pPr>
                <a:defRPr/>
              </a:pPr>
              <a:t>102</a:t>
            </a:fld>
            <a:endParaRPr lang="en-GB" altLang="en-US"/>
          </a:p>
        </p:txBody>
      </p:sp>
    </p:spTree>
    <p:extLst>
      <p:ext uri="{BB962C8B-B14F-4D97-AF65-F5344CB8AC3E}">
        <p14:creationId xmlns:p14="http://schemas.microsoft.com/office/powerpoint/2010/main" val="16874874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Normalization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9AB8AC68-0810-D94A-9A66-C514A78FB9DD}"/>
              </a:ext>
            </a:extLst>
          </p:cNvPr>
          <p:cNvSpPr/>
          <p:nvPr/>
        </p:nvSpPr>
        <p:spPr>
          <a:xfrm>
            <a:off x="899592" y="1377642"/>
            <a:ext cx="7679788" cy="4093428"/>
          </a:xfrm>
          <a:prstGeom prst="rect">
            <a:avLst/>
          </a:prstGeom>
        </p:spPr>
        <p:txBody>
          <a:bodyPr wrap="square">
            <a:spAutoFit/>
          </a:bodyPr>
          <a:lstStyle/>
          <a:p>
            <a:pPr marL="342900" indent="-342900">
              <a:buFont typeface="Arial" panose="020B0604020202020204" pitchFamily="34" charset="0"/>
              <a:buChar char="•"/>
            </a:pPr>
            <a:r>
              <a:rPr lang="en-US" sz="2000" dirty="0"/>
              <a:t>Scaling just changes the range of your data.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Normalization is a more radical transformation. The point of normalization is to change your observations so that they can be described as a normal distribution.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chemeClr val="bg2"/>
                </a:solidFill>
                <a:hlinkClick r:id="rId3">
                  <a:extLst>
                    <a:ext uri="{A12FA001-AC4F-418D-AE19-62706E023703}">
                      <ahyp:hlinkClr xmlns:ahyp="http://schemas.microsoft.com/office/drawing/2018/hyperlinkcolor" val="tx"/>
                    </a:ext>
                  </a:extLst>
                </a:hlinkClick>
              </a:rPr>
              <a:t>Normal distribution:</a:t>
            </a:r>
            <a:r>
              <a:rPr lang="en-US" sz="2000" dirty="0">
                <a:solidFill>
                  <a:schemeClr val="bg2"/>
                </a:solidFill>
              </a:rPr>
              <a:t> Also known as the "bell curve", this is a specific statistical distribution where a roughly equal observations fall above and below the mean, the mean and the median are the same, and there are more observations closer to the mean. The normal distribution is also known as the Gaussian distribution.</a:t>
            </a:r>
          </a:p>
        </p:txBody>
      </p:sp>
      <p:sp>
        <p:nvSpPr>
          <p:cNvPr id="5" name="Slide Number Placeholder 4">
            <a:extLst>
              <a:ext uri="{FF2B5EF4-FFF2-40B4-BE49-F238E27FC236}">
                <a16:creationId xmlns:a16="http://schemas.microsoft.com/office/drawing/2014/main" id="{DEFE1EC3-8EEB-C649-ACA1-D2D96A9A9A8C}"/>
              </a:ext>
            </a:extLst>
          </p:cNvPr>
          <p:cNvSpPr>
            <a:spLocks noGrp="1"/>
          </p:cNvSpPr>
          <p:nvPr>
            <p:ph type="sldNum" sz="quarter" idx="12"/>
          </p:nvPr>
        </p:nvSpPr>
        <p:spPr/>
        <p:txBody>
          <a:bodyPr/>
          <a:lstStyle/>
          <a:p>
            <a:pPr>
              <a:defRPr/>
            </a:pPr>
            <a:fld id="{740F825C-949B-974C-AB99-C3CE0C97A40B}" type="slidenum">
              <a:rPr lang="en-GB" altLang="en-US" smtClean="0"/>
              <a:pPr>
                <a:defRPr/>
              </a:pPr>
              <a:t>103</a:t>
            </a:fld>
            <a:endParaRPr lang="en-GB" altLang="en-US"/>
          </a:p>
        </p:txBody>
      </p:sp>
    </p:spTree>
    <p:extLst>
      <p:ext uri="{BB962C8B-B14F-4D97-AF65-F5344CB8AC3E}">
        <p14:creationId xmlns:p14="http://schemas.microsoft.com/office/powerpoint/2010/main" val="365323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Normalization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9AB8AC68-0810-D94A-9A66-C514A78FB9DD}"/>
              </a:ext>
            </a:extLst>
          </p:cNvPr>
          <p:cNvSpPr/>
          <p:nvPr/>
        </p:nvSpPr>
        <p:spPr>
          <a:xfrm>
            <a:off x="899592" y="1377642"/>
            <a:ext cx="7679788" cy="3416320"/>
          </a:xfrm>
          <a:prstGeom prst="rect">
            <a:avLst/>
          </a:prstGeom>
        </p:spPr>
        <p:txBody>
          <a:bodyPr wrap="square">
            <a:spAutoFit/>
          </a:bodyPr>
          <a:lstStyle/>
          <a:p>
            <a:pPr marL="342900" indent="-342900">
              <a:buFont typeface="Arial" panose="020B0604020202020204" pitchFamily="34" charset="0"/>
              <a:buChar char="•"/>
            </a:pPr>
            <a:r>
              <a:rPr lang="en-US" sz="2000" dirty="0"/>
              <a:t>In general, you'll normalize your data if you're going to be using a machine learning or statistics technique that assumes your data is normally distributed.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Some examples of these include linear discriminant analysis (LDA) and Gaussian naive Bayes.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solidFill>
                <a:schemeClr val="bg2"/>
              </a:solidFill>
            </a:endParaRPr>
          </a:p>
          <a:p>
            <a:endParaRPr lang="en-US" dirty="0">
              <a:solidFill>
                <a:schemeClr val="bg2"/>
              </a:solidFill>
            </a:endParaRPr>
          </a:p>
        </p:txBody>
      </p:sp>
      <p:sp>
        <p:nvSpPr>
          <p:cNvPr id="5" name="Slide Number Placeholder 4">
            <a:extLst>
              <a:ext uri="{FF2B5EF4-FFF2-40B4-BE49-F238E27FC236}">
                <a16:creationId xmlns:a16="http://schemas.microsoft.com/office/drawing/2014/main" id="{F3A800AB-07A6-6442-8471-B6C52E711C38}"/>
              </a:ext>
            </a:extLst>
          </p:cNvPr>
          <p:cNvSpPr>
            <a:spLocks noGrp="1"/>
          </p:cNvSpPr>
          <p:nvPr>
            <p:ph type="sldNum" sz="quarter" idx="12"/>
          </p:nvPr>
        </p:nvSpPr>
        <p:spPr/>
        <p:txBody>
          <a:bodyPr/>
          <a:lstStyle/>
          <a:p>
            <a:pPr>
              <a:defRPr/>
            </a:pPr>
            <a:fld id="{740F825C-949B-974C-AB99-C3CE0C97A40B}" type="slidenum">
              <a:rPr lang="en-GB" altLang="en-US" smtClean="0"/>
              <a:pPr>
                <a:defRPr/>
              </a:pPr>
              <a:t>104</a:t>
            </a:fld>
            <a:endParaRPr lang="en-GB" altLang="en-US"/>
          </a:p>
        </p:txBody>
      </p:sp>
    </p:spTree>
    <p:extLst>
      <p:ext uri="{BB962C8B-B14F-4D97-AF65-F5344CB8AC3E}">
        <p14:creationId xmlns:p14="http://schemas.microsoft.com/office/powerpoint/2010/main" val="42521384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Normalizing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1">
            <a:extLst>
              <a:ext uri="{FF2B5EF4-FFF2-40B4-BE49-F238E27FC236}">
                <a16:creationId xmlns:a16="http://schemas.microsoft.com/office/drawing/2014/main" id="{6CCF9BAD-4B56-8C40-B8C5-61840EFF9A3D}"/>
              </a:ext>
            </a:extLst>
          </p:cNvPr>
          <p:cNvSpPr>
            <a:spLocks noChangeArrowheads="1"/>
          </p:cNvSpPr>
          <p:nvPr/>
        </p:nvSpPr>
        <p:spPr bwMode="auto">
          <a:xfrm>
            <a:off x="552299" y="1397675"/>
            <a:ext cx="857798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This means that the mean of the attribute becomes zero and the resultant </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distribution has a unit standard deviation.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Here’s the formula for </a:t>
            </a:r>
            <a:r>
              <a:rPr lang="en-US" altLang="en-US" dirty="0"/>
              <a:t>normalization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Standardization equation">
            <a:hlinkClick r:id="rId2"/>
            <a:extLst>
              <a:ext uri="{FF2B5EF4-FFF2-40B4-BE49-F238E27FC236}">
                <a16:creationId xmlns:a16="http://schemas.microsoft.com/office/drawing/2014/main" id="{48D7ABA9-9BE7-BE4A-A494-0BA93A2C7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056" y="3772198"/>
            <a:ext cx="17272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eature scaling: Mu">
            <a:extLst>
              <a:ext uri="{FF2B5EF4-FFF2-40B4-BE49-F238E27FC236}">
                <a16:creationId xmlns:a16="http://schemas.microsoft.com/office/drawing/2014/main" id="{32529BB1-F933-794F-B202-877607025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449263"/>
            <a:ext cx="139700" cy="152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642D81D-AD47-0747-98F3-45E2DB34F2DD}"/>
              </a:ext>
            </a:extLst>
          </p:cNvPr>
          <p:cNvSpPr>
            <a:spLocks noGrp="1"/>
          </p:cNvSpPr>
          <p:nvPr>
            <p:ph type="sldNum" sz="quarter" idx="12"/>
          </p:nvPr>
        </p:nvSpPr>
        <p:spPr/>
        <p:txBody>
          <a:bodyPr/>
          <a:lstStyle/>
          <a:p>
            <a:pPr>
              <a:defRPr/>
            </a:pPr>
            <a:fld id="{740F825C-949B-974C-AB99-C3CE0C97A40B}" type="slidenum">
              <a:rPr lang="en-GB" altLang="en-US" smtClean="0"/>
              <a:pPr>
                <a:defRPr/>
              </a:pPr>
              <a:t>105</a:t>
            </a:fld>
            <a:endParaRPr lang="en-GB" altLang="en-US"/>
          </a:p>
        </p:txBody>
      </p:sp>
    </p:spTree>
    <p:extLst>
      <p:ext uri="{BB962C8B-B14F-4D97-AF65-F5344CB8AC3E}">
        <p14:creationId xmlns:p14="http://schemas.microsoft.com/office/powerpoint/2010/main" val="5565082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Normalization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5BFAB88D-3F2C-C747-8619-7B39AA127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340" y="1714349"/>
            <a:ext cx="6244480" cy="3854015"/>
          </a:xfrm>
          <a:prstGeom prst="rect">
            <a:avLst/>
          </a:prstGeom>
        </p:spPr>
      </p:pic>
      <p:sp>
        <p:nvSpPr>
          <p:cNvPr id="4" name="Slide Number Placeholder 3">
            <a:extLst>
              <a:ext uri="{FF2B5EF4-FFF2-40B4-BE49-F238E27FC236}">
                <a16:creationId xmlns:a16="http://schemas.microsoft.com/office/drawing/2014/main" id="{C24C9AA2-2707-B542-8573-9A1FA855D332}"/>
              </a:ext>
            </a:extLst>
          </p:cNvPr>
          <p:cNvSpPr>
            <a:spLocks noGrp="1"/>
          </p:cNvSpPr>
          <p:nvPr>
            <p:ph type="sldNum" sz="quarter" idx="12"/>
          </p:nvPr>
        </p:nvSpPr>
        <p:spPr/>
        <p:txBody>
          <a:bodyPr/>
          <a:lstStyle/>
          <a:p>
            <a:pPr>
              <a:defRPr/>
            </a:pPr>
            <a:fld id="{740F825C-949B-974C-AB99-C3CE0C97A40B}" type="slidenum">
              <a:rPr lang="en-GB" altLang="en-US" smtClean="0"/>
              <a:pPr>
                <a:defRPr/>
              </a:pPr>
              <a:t>106</a:t>
            </a:fld>
            <a:endParaRPr lang="en-GB" altLang="en-US"/>
          </a:p>
        </p:txBody>
      </p:sp>
    </p:spTree>
    <p:extLst>
      <p:ext uri="{BB962C8B-B14F-4D97-AF65-F5344CB8AC3E}">
        <p14:creationId xmlns:p14="http://schemas.microsoft.com/office/powerpoint/2010/main" val="676252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Normalization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Chart, histogram&#10;&#10;Description automatically generated">
            <a:extLst>
              <a:ext uri="{FF2B5EF4-FFF2-40B4-BE49-F238E27FC236}">
                <a16:creationId xmlns:a16="http://schemas.microsoft.com/office/drawing/2014/main" id="{98158408-D4B7-E04F-B61C-409F10F0B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804" y="1498945"/>
            <a:ext cx="5814392" cy="3860110"/>
          </a:xfrm>
          <a:prstGeom prst="rect">
            <a:avLst/>
          </a:prstGeom>
        </p:spPr>
      </p:pic>
      <p:sp>
        <p:nvSpPr>
          <p:cNvPr id="7" name="Rectangle 6">
            <a:extLst>
              <a:ext uri="{FF2B5EF4-FFF2-40B4-BE49-F238E27FC236}">
                <a16:creationId xmlns:a16="http://schemas.microsoft.com/office/drawing/2014/main" id="{EC24193B-A566-4448-9F09-92B8F19B2D33}"/>
              </a:ext>
            </a:extLst>
          </p:cNvPr>
          <p:cNvSpPr/>
          <p:nvPr/>
        </p:nvSpPr>
        <p:spPr>
          <a:xfrm>
            <a:off x="899592" y="5257800"/>
            <a:ext cx="7787208" cy="1200329"/>
          </a:xfrm>
          <a:prstGeom prst="rect">
            <a:avLst/>
          </a:prstGeom>
        </p:spPr>
        <p:txBody>
          <a:bodyPr wrap="square">
            <a:spAutoFit/>
          </a:bodyPr>
          <a:lstStyle/>
          <a:p>
            <a:r>
              <a:rPr lang="en-US" dirty="0"/>
              <a:t>Notice that the </a:t>
            </a:r>
            <a:r>
              <a:rPr lang="en-US" i="1" dirty="0"/>
              <a:t>shape</a:t>
            </a:r>
            <a:r>
              <a:rPr lang="en-US" dirty="0"/>
              <a:t> of our data has changed. </a:t>
            </a:r>
          </a:p>
          <a:p>
            <a:endParaRPr lang="en-US" dirty="0"/>
          </a:p>
          <a:p>
            <a:r>
              <a:rPr lang="en-US" dirty="0"/>
              <a:t>Before normalizing it was almost L-shaped. But after normalizing it looks more like the outline of a bell (hence "bell curve").</a:t>
            </a:r>
          </a:p>
        </p:txBody>
      </p:sp>
      <p:sp>
        <p:nvSpPr>
          <p:cNvPr id="4" name="Slide Number Placeholder 3">
            <a:extLst>
              <a:ext uri="{FF2B5EF4-FFF2-40B4-BE49-F238E27FC236}">
                <a16:creationId xmlns:a16="http://schemas.microsoft.com/office/drawing/2014/main" id="{F677BAE3-E1A7-8548-A595-33450A13A48C}"/>
              </a:ext>
            </a:extLst>
          </p:cNvPr>
          <p:cNvSpPr>
            <a:spLocks noGrp="1"/>
          </p:cNvSpPr>
          <p:nvPr>
            <p:ph type="sldNum" sz="quarter" idx="12"/>
          </p:nvPr>
        </p:nvSpPr>
        <p:spPr/>
        <p:txBody>
          <a:bodyPr/>
          <a:lstStyle/>
          <a:p>
            <a:pPr>
              <a:defRPr/>
            </a:pPr>
            <a:fld id="{740F825C-949B-974C-AB99-C3CE0C97A40B}" type="slidenum">
              <a:rPr lang="en-GB" altLang="en-US" smtClean="0"/>
              <a:pPr>
                <a:defRPr/>
              </a:pPr>
              <a:t>107</a:t>
            </a:fld>
            <a:endParaRPr lang="en-GB" altLang="en-US"/>
          </a:p>
        </p:txBody>
      </p:sp>
    </p:spTree>
    <p:extLst>
      <p:ext uri="{BB962C8B-B14F-4D97-AF65-F5344CB8AC3E}">
        <p14:creationId xmlns:p14="http://schemas.microsoft.com/office/powerpoint/2010/main" val="398292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22297" y="245532"/>
            <a:ext cx="8229600" cy="1143000"/>
          </a:xfrm>
        </p:spPr>
        <p:txBody>
          <a:bodyPr/>
          <a:lstStyle/>
          <a:p>
            <a:r>
              <a:rPr lang="en-US" sz="4000" b="1" dirty="0">
                <a:solidFill>
                  <a:schemeClr val="accent2"/>
                </a:solidFill>
              </a:rPr>
              <a:t>Box-cox transform of train and test data</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B50FF9BD-BDD7-B849-9973-03D23721CCE0}"/>
              </a:ext>
            </a:extLst>
          </p:cNvPr>
          <p:cNvSpPr/>
          <p:nvPr/>
        </p:nvSpPr>
        <p:spPr>
          <a:xfrm>
            <a:off x="864689" y="6331106"/>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rtatman</a:t>
            </a:r>
            <a:r>
              <a:rPr lang="en-US" dirty="0"/>
              <a:t>/</a:t>
            </a:r>
            <a:r>
              <a:rPr lang="en-US" dirty="0" err="1"/>
              <a:t>boxcox</a:t>
            </a:r>
            <a:r>
              <a:rPr lang="en-US" dirty="0"/>
              <a:t>-transform-on-train-test-data</a:t>
            </a:r>
          </a:p>
        </p:txBody>
      </p:sp>
      <p:pic>
        <p:nvPicPr>
          <p:cNvPr id="8" name="Picture 7" descr="Graphical user interface, text, application, email&#10;&#10;Description automatically generated">
            <a:extLst>
              <a:ext uri="{FF2B5EF4-FFF2-40B4-BE49-F238E27FC236}">
                <a16:creationId xmlns:a16="http://schemas.microsoft.com/office/drawing/2014/main" id="{AFCA473B-25FB-7D4A-8A8E-071E0D2FF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83" y="1512891"/>
            <a:ext cx="5932140" cy="4783662"/>
          </a:xfrm>
          <a:prstGeom prst="rect">
            <a:avLst/>
          </a:prstGeom>
        </p:spPr>
      </p:pic>
      <p:sp>
        <p:nvSpPr>
          <p:cNvPr id="5" name="Slide Number Placeholder 4">
            <a:extLst>
              <a:ext uri="{FF2B5EF4-FFF2-40B4-BE49-F238E27FC236}">
                <a16:creationId xmlns:a16="http://schemas.microsoft.com/office/drawing/2014/main" id="{92A9C505-38ED-4C47-A19A-7246DACFAFF8}"/>
              </a:ext>
            </a:extLst>
          </p:cNvPr>
          <p:cNvSpPr>
            <a:spLocks noGrp="1"/>
          </p:cNvSpPr>
          <p:nvPr>
            <p:ph type="sldNum" sz="quarter" idx="12"/>
          </p:nvPr>
        </p:nvSpPr>
        <p:spPr/>
        <p:txBody>
          <a:bodyPr/>
          <a:lstStyle/>
          <a:p>
            <a:pPr>
              <a:defRPr/>
            </a:pPr>
            <a:fld id="{740F825C-949B-974C-AB99-C3CE0C97A40B}" type="slidenum">
              <a:rPr lang="en-GB" altLang="en-US" smtClean="0"/>
              <a:pPr>
                <a:defRPr/>
              </a:pPr>
              <a:t>108</a:t>
            </a:fld>
            <a:endParaRPr lang="en-GB" altLang="en-US"/>
          </a:p>
        </p:txBody>
      </p:sp>
    </p:spTree>
    <p:extLst>
      <p:ext uri="{BB962C8B-B14F-4D97-AF65-F5344CB8AC3E}">
        <p14:creationId xmlns:p14="http://schemas.microsoft.com/office/powerpoint/2010/main" val="19866562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22297" y="245532"/>
            <a:ext cx="8229600" cy="1143000"/>
          </a:xfrm>
        </p:spPr>
        <p:txBody>
          <a:bodyPr/>
          <a:lstStyle/>
          <a:p>
            <a:r>
              <a:rPr lang="en-US" sz="4000" b="1" dirty="0">
                <a:solidFill>
                  <a:schemeClr val="accent2"/>
                </a:solidFill>
              </a:rPr>
              <a:t>Box-cox transform of train and test data</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B50FF9BD-BDD7-B849-9973-03D23721CCE0}"/>
              </a:ext>
            </a:extLst>
          </p:cNvPr>
          <p:cNvSpPr/>
          <p:nvPr/>
        </p:nvSpPr>
        <p:spPr>
          <a:xfrm>
            <a:off x="864689" y="6331106"/>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rtatman</a:t>
            </a:r>
            <a:r>
              <a:rPr lang="en-US" dirty="0"/>
              <a:t>/</a:t>
            </a:r>
            <a:r>
              <a:rPr lang="en-US" dirty="0" err="1"/>
              <a:t>boxcox</a:t>
            </a:r>
            <a:r>
              <a:rPr lang="en-US" dirty="0"/>
              <a:t>-transform-on-train-test-data</a:t>
            </a:r>
          </a:p>
        </p:txBody>
      </p:sp>
      <p:pic>
        <p:nvPicPr>
          <p:cNvPr id="6" name="Picture 5" descr="Chart, histogram&#10;&#10;Description automatically generated">
            <a:extLst>
              <a:ext uri="{FF2B5EF4-FFF2-40B4-BE49-F238E27FC236}">
                <a16:creationId xmlns:a16="http://schemas.microsoft.com/office/drawing/2014/main" id="{BB53B4B4-6228-F746-A6A3-788509167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350" y="2051050"/>
            <a:ext cx="5321300" cy="2755900"/>
          </a:xfrm>
          <a:prstGeom prst="rect">
            <a:avLst/>
          </a:prstGeom>
        </p:spPr>
      </p:pic>
      <p:sp>
        <p:nvSpPr>
          <p:cNvPr id="5" name="Slide Number Placeholder 4">
            <a:extLst>
              <a:ext uri="{FF2B5EF4-FFF2-40B4-BE49-F238E27FC236}">
                <a16:creationId xmlns:a16="http://schemas.microsoft.com/office/drawing/2014/main" id="{B6B8B62F-53AF-BA46-AC71-46789B0916F2}"/>
              </a:ext>
            </a:extLst>
          </p:cNvPr>
          <p:cNvSpPr>
            <a:spLocks noGrp="1"/>
          </p:cNvSpPr>
          <p:nvPr>
            <p:ph type="sldNum" sz="quarter" idx="12"/>
          </p:nvPr>
        </p:nvSpPr>
        <p:spPr/>
        <p:txBody>
          <a:bodyPr/>
          <a:lstStyle/>
          <a:p>
            <a:pPr>
              <a:defRPr/>
            </a:pPr>
            <a:fld id="{740F825C-949B-974C-AB99-C3CE0C97A40B}" type="slidenum">
              <a:rPr lang="en-GB" altLang="en-US" smtClean="0"/>
              <a:pPr>
                <a:defRPr/>
              </a:pPr>
              <a:t>109</a:t>
            </a:fld>
            <a:endParaRPr lang="en-GB" altLang="en-US"/>
          </a:p>
        </p:txBody>
      </p:sp>
    </p:spTree>
    <p:extLst>
      <p:ext uri="{BB962C8B-B14F-4D97-AF65-F5344CB8AC3E}">
        <p14:creationId xmlns:p14="http://schemas.microsoft.com/office/powerpoint/2010/main" val="4144162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Inspecting Duplicates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a:extLst>
              <a:ext uri="{FF2B5EF4-FFF2-40B4-BE49-F238E27FC236}">
                <a16:creationId xmlns:a16="http://schemas.microsoft.com/office/drawing/2014/main" id="{29021401-665F-3B47-8814-FAB7FE837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41" y="1700808"/>
            <a:ext cx="8674100" cy="1066800"/>
          </a:xfrm>
          <a:prstGeom prst="rect">
            <a:avLst/>
          </a:prstGeom>
        </p:spPr>
      </p:pic>
      <p:pic>
        <p:nvPicPr>
          <p:cNvPr id="8" name="Picture 7" descr="Table&#10;&#10;Description automatically generated">
            <a:extLst>
              <a:ext uri="{FF2B5EF4-FFF2-40B4-BE49-F238E27FC236}">
                <a16:creationId xmlns:a16="http://schemas.microsoft.com/office/drawing/2014/main" id="{B4ED2805-71FD-CD42-92CF-CF39D7C6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0" y="3436374"/>
            <a:ext cx="8055942" cy="1288047"/>
          </a:xfrm>
          <a:prstGeom prst="rect">
            <a:avLst/>
          </a:prstGeom>
        </p:spPr>
      </p:pic>
      <p:sp>
        <p:nvSpPr>
          <p:cNvPr id="3" name="Slide Number Placeholder 2">
            <a:extLst>
              <a:ext uri="{FF2B5EF4-FFF2-40B4-BE49-F238E27FC236}">
                <a16:creationId xmlns:a16="http://schemas.microsoft.com/office/drawing/2014/main" id="{1141F9D2-F061-D44B-929A-78A4CFDDDA2A}"/>
              </a:ext>
            </a:extLst>
          </p:cNvPr>
          <p:cNvSpPr>
            <a:spLocks noGrp="1"/>
          </p:cNvSpPr>
          <p:nvPr>
            <p:ph type="sldNum" sz="quarter" idx="12"/>
          </p:nvPr>
        </p:nvSpPr>
        <p:spPr/>
        <p:txBody>
          <a:bodyPr/>
          <a:lstStyle/>
          <a:p>
            <a:pPr>
              <a:defRPr/>
            </a:pPr>
            <a:fld id="{740F825C-949B-974C-AB99-C3CE0C97A40B}" type="slidenum">
              <a:rPr lang="en-GB" altLang="en-US" smtClean="0"/>
              <a:pPr>
                <a:defRPr/>
              </a:pPr>
              <a:t>11</a:t>
            </a:fld>
            <a:endParaRPr lang="en-GB" altLang="en-US"/>
          </a:p>
        </p:txBody>
      </p:sp>
    </p:spTree>
    <p:extLst>
      <p:ext uri="{BB962C8B-B14F-4D97-AF65-F5344CB8AC3E}">
        <p14:creationId xmlns:p14="http://schemas.microsoft.com/office/powerpoint/2010/main" val="24563834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Let’s Try the Code!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AE7091DA-F10A-7C4C-8571-1DBD9E824A1B}"/>
              </a:ext>
            </a:extLst>
          </p:cNvPr>
          <p:cNvSpPr>
            <a:spLocks noGrp="1"/>
          </p:cNvSpPr>
          <p:nvPr>
            <p:ph type="sldNum" sz="quarter" idx="12"/>
          </p:nvPr>
        </p:nvSpPr>
        <p:spPr/>
        <p:txBody>
          <a:bodyPr/>
          <a:lstStyle/>
          <a:p>
            <a:pPr>
              <a:defRPr/>
            </a:pPr>
            <a:fld id="{740F825C-949B-974C-AB99-C3CE0C97A40B}" type="slidenum">
              <a:rPr lang="en-GB" altLang="en-US" smtClean="0"/>
              <a:pPr>
                <a:defRPr/>
              </a:pPr>
              <a:t>110</a:t>
            </a:fld>
            <a:endParaRPr lang="en-GB" altLang="en-US"/>
          </a:p>
        </p:txBody>
      </p:sp>
    </p:spTree>
    <p:extLst>
      <p:ext uri="{BB962C8B-B14F-4D97-AF65-F5344CB8AC3E}">
        <p14:creationId xmlns:p14="http://schemas.microsoft.com/office/powerpoint/2010/main" val="369332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564904"/>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E7DA9750-4CA8-0444-9D7E-911E81586F1A}"/>
              </a:ext>
            </a:extLst>
          </p:cNvPr>
          <p:cNvSpPr>
            <a:spLocks noGrp="1"/>
          </p:cNvSpPr>
          <p:nvPr>
            <p:ph type="sldNum" sz="quarter" idx="12"/>
          </p:nvPr>
        </p:nvSpPr>
        <p:spPr/>
        <p:txBody>
          <a:bodyPr/>
          <a:lstStyle/>
          <a:p>
            <a:pPr>
              <a:defRPr/>
            </a:pPr>
            <a:fld id="{740F825C-949B-974C-AB99-C3CE0C97A40B}" type="slidenum">
              <a:rPr lang="en-GB" altLang="en-US" smtClean="0"/>
              <a:pPr>
                <a:defRPr/>
              </a:pPr>
              <a:t>111</a:t>
            </a:fld>
            <a:endParaRPr lang="en-GB" altLang="en-US"/>
          </a:p>
        </p:txBody>
      </p:sp>
    </p:spTree>
    <p:extLst>
      <p:ext uri="{BB962C8B-B14F-4D97-AF65-F5344CB8AC3E}">
        <p14:creationId xmlns:p14="http://schemas.microsoft.com/office/powerpoint/2010/main" val="444870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6" name="Title 1">
            <a:extLst>
              <a:ext uri="{FF2B5EF4-FFF2-40B4-BE49-F238E27FC236}">
                <a16:creationId xmlns:a16="http://schemas.microsoft.com/office/drawing/2014/main" id="{3958CB3B-5BE8-8E4D-A54D-4D03B7C7EBA8}"/>
              </a:ext>
            </a:extLst>
          </p:cNvPr>
          <p:cNvSpPr txBox="1">
            <a:spLocks/>
          </p:cNvSpPr>
          <p:nvPr/>
        </p:nvSpPr>
        <p:spPr bwMode="auto">
          <a:xfrm>
            <a:off x="524036" y="334198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b="1" kern="0" dirty="0">
                <a:solidFill>
                  <a:schemeClr val="accent5">
                    <a:lumMod val="50000"/>
                  </a:schemeClr>
                </a:solidFill>
              </a:rPr>
              <a:t>Kickstarter Project Dataset</a:t>
            </a:r>
            <a:r>
              <a:rPr lang="en-US" sz="4000" b="1" kern="0" dirty="0">
                <a:solidFill>
                  <a:schemeClr val="accent2"/>
                </a:solidFill>
              </a:rPr>
              <a:t> </a:t>
            </a:r>
          </a:p>
        </p:txBody>
      </p:sp>
      <p:sp>
        <p:nvSpPr>
          <p:cNvPr id="4" name="Slide Number Placeholder 3">
            <a:extLst>
              <a:ext uri="{FF2B5EF4-FFF2-40B4-BE49-F238E27FC236}">
                <a16:creationId xmlns:a16="http://schemas.microsoft.com/office/drawing/2014/main" id="{8D25A67F-BFFA-E74F-B4FC-BB968A76AE11}"/>
              </a:ext>
            </a:extLst>
          </p:cNvPr>
          <p:cNvSpPr>
            <a:spLocks noGrp="1"/>
          </p:cNvSpPr>
          <p:nvPr>
            <p:ph type="sldNum" sz="quarter" idx="12"/>
          </p:nvPr>
        </p:nvSpPr>
        <p:spPr/>
        <p:txBody>
          <a:bodyPr/>
          <a:lstStyle/>
          <a:p>
            <a:pPr>
              <a:defRPr/>
            </a:pPr>
            <a:fld id="{740F825C-949B-974C-AB99-C3CE0C97A40B}" type="slidenum">
              <a:rPr lang="en-GB" altLang="en-US" smtClean="0"/>
              <a:pPr>
                <a:defRPr/>
              </a:pPr>
              <a:t>112</a:t>
            </a:fld>
            <a:endParaRPr lang="en-GB" altLang="en-US"/>
          </a:p>
        </p:txBody>
      </p:sp>
    </p:spTree>
    <p:extLst>
      <p:ext uri="{BB962C8B-B14F-4D97-AF65-F5344CB8AC3E}">
        <p14:creationId xmlns:p14="http://schemas.microsoft.com/office/powerpoint/2010/main" val="4040158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7" name="Picture 6" descr="Table, Excel&#10;&#10;Description automatically generated">
            <a:extLst>
              <a:ext uri="{FF2B5EF4-FFF2-40B4-BE49-F238E27FC236}">
                <a16:creationId xmlns:a16="http://schemas.microsoft.com/office/drawing/2014/main" id="{68C56D90-0904-584B-A2E1-880678AE1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59" y="2283402"/>
            <a:ext cx="8229600" cy="3328014"/>
          </a:xfrm>
          <a:prstGeom prst="rect">
            <a:avLst/>
          </a:prstGeom>
        </p:spPr>
      </p:pic>
      <p:sp>
        <p:nvSpPr>
          <p:cNvPr id="4" name="Slide Number Placeholder 3">
            <a:extLst>
              <a:ext uri="{FF2B5EF4-FFF2-40B4-BE49-F238E27FC236}">
                <a16:creationId xmlns:a16="http://schemas.microsoft.com/office/drawing/2014/main" id="{219B2704-A8E3-A84C-855E-BCD437F53BE2}"/>
              </a:ext>
            </a:extLst>
          </p:cNvPr>
          <p:cNvSpPr>
            <a:spLocks noGrp="1"/>
          </p:cNvSpPr>
          <p:nvPr>
            <p:ph type="sldNum" sz="quarter" idx="12"/>
          </p:nvPr>
        </p:nvSpPr>
        <p:spPr/>
        <p:txBody>
          <a:bodyPr/>
          <a:lstStyle/>
          <a:p>
            <a:pPr>
              <a:defRPr/>
            </a:pPr>
            <a:fld id="{740F825C-949B-974C-AB99-C3CE0C97A40B}" type="slidenum">
              <a:rPr lang="en-GB" altLang="en-US" smtClean="0"/>
              <a:pPr>
                <a:defRPr/>
              </a:pPr>
              <a:t>113</a:t>
            </a:fld>
            <a:endParaRPr lang="en-GB" altLang="en-US"/>
          </a:p>
        </p:txBody>
      </p:sp>
    </p:spTree>
    <p:extLst>
      <p:ext uri="{BB962C8B-B14F-4D97-AF65-F5344CB8AC3E}">
        <p14:creationId xmlns:p14="http://schemas.microsoft.com/office/powerpoint/2010/main" val="3031325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DB01455C-A019-7440-9398-2EC00FA6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060848"/>
            <a:ext cx="7556500" cy="3937000"/>
          </a:xfrm>
          <a:prstGeom prst="rect">
            <a:avLst/>
          </a:prstGeom>
        </p:spPr>
      </p:pic>
      <p:sp>
        <p:nvSpPr>
          <p:cNvPr id="4" name="Slide Number Placeholder 3">
            <a:extLst>
              <a:ext uri="{FF2B5EF4-FFF2-40B4-BE49-F238E27FC236}">
                <a16:creationId xmlns:a16="http://schemas.microsoft.com/office/drawing/2014/main" id="{995BC341-1454-BD4F-B3DB-D46F11055A3D}"/>
              </a:ext>
            </a:extLst>
          </p:cNvPr>
          <p:cNvSpPr>
            <a:spLocks noGrp="1"/>
          </p:cNvSpPr>
          <p:nvPr>
            <p:ph type="sldNum" sz="quarter" idx="12"/>
          </p:nvPr>
        </p:nvSpPr>
        <p:spPr/>
        <p:txBody>
          <a:bodyPr/>
          <a:lstStyle/>
          <a:p>
            <a:pPr>
              <a:defRPr/>
            </a:pPr>
            <a:fld id="{740F825C-949B-974C-AB99-C3CE0C97A40B}" type="slidenum">
              <a:rPr lang="en-GB" altLang="en-US" smtClean="0"/>
              <a:pPr>
                <a:defRPr/>
              </a:pPr>
              <a:t>114</a:t>
            </a:fld>
            <a:endParaRPr lang="en-GB" altLang="en-US"/>
          </a:p>
        </p:txBody>
      </p:sp>
    </p:spTree>
    <p:extLst>
      <p:ext uri="{BB962C8B-B14F-4D97-AF65-F5344CB8AC3E}">
        <p14:creationId xmlns:p14="http://schemas.microsoft.com/office/powerpoint/2010/main" val="35512120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22A308C3-C724-D248-8E64-576A5E9D8933}"/>
              </a:ext>
            </a:extLst>
          </p:cNvPr>
          <p:cNvSpPr/>
          <p:nvPr/>
        </p:nvSpPr>
        <p:spPr>
          <a:xfrm>
            <a:off x="827584" y="1988840"/>
            <a:ext cx="7560840" cy="923330"/>
          </a:xfrm>
          <a:prstGeom prst="rect">
            <a:avLst/>
          </a:prstGeom>
        </p:spPr>
        <p:txBody>
          <a:bodyPr wrap="square">
            <a:spAutoFit/>
          </a:bodyPr>
          <a:lstStyle/>
          <a:p>
            <a:r>
              <a:rPr lang="en-US" dirty="0"/>
              <a:t>Let's start by scaling the goals of each campaign, which is how much money they were asking for. </a:t>
            </a:r>
          </a:p>
          <a:p>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1AD67D13-3565-7346-A111-36E121839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14" y="3112740"/>
            <a:ext cx="7485502" cy="2764532"/>
          </a:xfrm>
          <a:prstGeom prst="rect">
            <a:avLst/>
          </a:prstGeom>
        </p:spPr>
      </p:pic>
      <p:sp>
        <p:nvSpPr>
          <p:cNvPr id="5" name="Slide Number Placeholder 4">
            <a:extLst>
              <a:ext uri="{FF2B5EF4-FFF2-40B4-BE49-F238E27FC236}">
                <a16:creationId xmlns:a16="http://schemas.microsoft.com/office/drawing/2014/main" id="{08B819D2-6261-7B46-B386-A0260A032236}"/>
              </a:ext>
            </a:extLst>
          </p:cNvPr>
          <p:cNvSpPr>
            <a:spLocks noGrp="1"/>
          </p:cNvSpPr>
          <p:nvPr>
            <p:ph type="sldNum" sz="quarter" idx="12"/>
          </p:nvPr>
        </p:nvSpPr>
        <p:spPr/>
        <p:txBody>
          <a:bodyPr/>
          <a:lstStyle/>
          <a:p>
            <a:pPr>
              <a:defRPr/>
            </a:pPr>
            <a:fld id="{740F825C-949B-974C-AB99-C3CE0C97A40B}" type="slidenum">
              <a:rPr lang="en-GB" altLang="en-US" smtClean="0"/>
              <a:pPr>
                <a:defRPr/>
              </a:pPr>
              <a:t>115</a:t>
            </a:fld>
            <a:endParaRPr lang="en-GB" altLang="en-US"/>
          </a:p>
        </p:txBody>
      </p:sp>
    </p:spTree>
    <p:extLst>
      <p:ext uri="{BB962C8B-B14F-4D97-AF65-F5344CB8AC3E}">
        <p14:creationId xmlns:p14="http://schemas.microsoft.com/office/powerpoint/2010/main" val="2496080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Text&#10;&#10;Description automatically generated">
            <a:extLst>
              <a:ext uri="{FF2B5EF4-FFF2-40B4-BE49-F238E27FC236}">
                <a16:creationId xmlns:a16="http://schemas.microsoft.com/office/drawing/2014/main" id="{5E046279-7C46-154E-AC4D-4C793C71D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597150"/>
            <a:ext cx="5473700" cy="1663700"/>
          </a:xfrm>
          <a:prstGeom prst="rect">
            <a:avLst/>
          </a:prstGeom>
        </p:spPr>
      </p:pic>
      <p:sp>
        <p:nvSpPr>
          <p:cNvPr id="4" name="Slide Number Placeholder 3">
            <a:extLst>
              <a:ext uri="{FF2B5EF4-FFF2-40B4-BE49-F238E27FC236}">
                <a16:creationId xmlns:a16="http://schemas.microsoft.com/office/drawing/2014/main" id="{2679466C-DFD6-1C4D-BF88-90ABC15EE953}"/>
              </a:ext>
            </a:extLst>
          </p:cNvPr>
          <p:cNvSpPr>
            <a:spLocks noGrp="1"/>
          </p:cNvSpPr>
          <p:nvPr>
            <p:ph type="sldNum" sz="quarter" idx="12"/>
          </p:nvPr>
        </p:nvSpPr>
        <p:spPr/>
        <p:txBody>
          <a:bodyPr/>
          <a:lstStyle/>
          <a:p>
            <a:pPr>
              <a:defRPr/>
            </a:pPr>
            <a:fld id="{740F825C-949B-974C-AB99-C3CE0C97A40B}" type="slidenum">
              <a:rPr lang="en-GB" altLang="en-US" smtClean="0"/>
              <a:pPr>
                <a:defRPr/>
              </a:pPr>
              <a:t>116</a:t>
            </a:fld>
            <a:endParaRPr lang="en-GB" altLang="en-US"/>
          </a:p>
        </p:txBody>
      </p:sp>
    </p:spTree>
    <p:extLst>
      <p:ext uri="{BB962C8B-B14F-4D97-AF65-F5344CB8AC3E}">
        <p14:creationId xmlns:p14="http://schemas.microsoft.com/office/powerpoint/2010/main" val="380227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0F5B79E2-9B18-C341-B0A6-BC3CD4967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246531"/>
            <a:ext cx="8880893" cy="3011269"/>
          </a:xfrm>
          <a:prstGeom prst="rect">
            <a:avLst/>
          </a:prstGeom>
        </p:spPr>
      </p:pic>
      <p:sp>
        <p:nvSpPr>
          <p:cNvPr id="4" name="Slide Number Placeholder 3">
            <a:extLst>
              <a:ext uri="{FF2B5EF4-FFF2-40B4-BE49-F238E27FC236}">
                <a16:creationId xmlns:a16="http://schemas.microsoft.com/office/drawing/2014/main" id="{4D287472-7AC7-7544-A257-810FAE2D2100}"/>
              </a:ext>
            </a:extLst>
          </p:cNvPr>
          <p:cNvSpPr>
            <a:spLocks noGrp="1"/>
          </p:cNvSpPr>
          <p:nvPr>
            <p:ph type="sldNum" sz="quarter" idx="12"/>
          </p:nvPr>
        </p:nvSpPr>
        <p:spPr/>
        <p:txBody>
          <a:bodyPr/>
          <a:lstStyle/>
          <a:p>
            <a:pPr>
              <a:defRPr/>
            </a:pPr>
            <a:fld id="{740F825C-949B-974C-AB99-C3CE0C97A40B}" type="slidenum">
              <a:rPr lang="en-GB" altLang="en-US" smtClean="0"/>
              <a:pPr>
                <a:defRPr/>
              </a:pPr>
              <a:t>117</a:t>
            </a:fld>
            <a:endParaRPr lang="en-GB" altLang="en-US"/>
          </a:p>
        </p:txBody>
      </p:sp>
    </p:spTree>
    <p:extLst>
      <p:ext uri="{BB962C8B-B14F-4D97-AF65-F5344CB8AC3E}">
        <p14:creationId xmlns:p14="http://schemas.microsoft.com/office/powerpoint/2010/main" val="42000016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557808"/>
            <a:ext cx="8229600" cy="1143000"/>
          </a:xfrm>
        </p:spPr>
        <p:txBody>
          <a:bodyPr/>
          <a:lstStyle/>
          <a:p>
            <a:r>
              <a:rPr lang="en-US" sz="4000" b="1" dirty="0">
                <a:solidFill>
                  <a:schemeClr val="accent2"/>
                </a:solidFill>
              </a:rPr>
              <a:t>Scaling &amp; Normalization: Another Example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3679037C-259C-F440-BC9C-C3615F0D2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72" y="2372432"/>
            <a:ext cx="6958255" cy="2113136"/>
          </a:xfrm>
          <a:prstGeom prst="rect">
            <a:avLst/>
          </a:prstGeom>
        </p:spPr>
      </p:pic>
      <p:sp>
        <p:nvSpPr>
          <p:cNvPr id="4" name="Slide Number Placeholder 3">
            <a:extLst>
              <a:ext uri="{FF2B5EF4-FFF2-40B4-BE49-F238E27FC236}">
                <a16:creationId xmlns:a16="http://schemas.microsoft.com/office/drawing/2014/main" id="{0A416C66-DD82-414F-9433-141A1959E578}"/>
              </a:ext>
            </a:extLst>
          </p:cNvPr>
          <p:cNvSpPr>
            <a:spLocks noGrp="1"/>
          </p:cNvSpPr>
          <p:nvPr>
            <p:ph type="sldNum" sz="quarter" idx="12"/>
          </p:nvPr>
        </p:nvSpPr>
        <p:spPr/>
        <p:txBody>
          <a:bodyPr/>
          <a:lstStyle/>
          <a:p>
            <a:pPr>
              <a:defRPr/>
            </a:pPr>
            <a:fld id="{740F825C-949B-974C-AB99-C3CE0C97A40B}" type="slidenum">
              <a:rPr lang="en-GB" altLang="en-US" smtClean="0"/>
              <a:pPr>
                <a:defRPr/>
              </a:pPr>
              <a:t>118</a:t>
            </a:fld>
            <a:endParaRPr lang="en-GB" altLang="en-US"/>
          </a:p>
        </p:txBody>
      </p:sp>
    </p:spTree>
    <p:extLst>
      <p:ext uri="{BB962C8B-B14F-4D97-AF65-F5344CB8AC3E}">
        <p14:creationId xmlns:p14="http://schemas.microsoft.com/office/powerpoint/2010/main" val="33405507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2060848"/>
            <a:ext cx="8229600" cy="1143000"/>
          </a:xfrm>
        </p:spPr>
        <p:txBody>
          <a:bodyPr/>
          <a:lstStyle/>
          <a:p>
            <a:r>
              <a:rPr lang="en-US" sz="4000" b="1" dirty="0">
                <a:solidFill>
                  <a:schemeClr val="accent2"/>
                </a:solidFill>
              </a:rPr>
              <a:t>Let’s Try The Code!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Slide Number Placeholder 2">
            <a:extLst>
              <a:ext uri="{FF2B5EF4-FFF2-40B4-BE49-F238E27FC236}">
                <a16:creationId xmlns:a16="http://schemas.microsoft.com/office/drawing/2014/main" id="{01A74AE7-130F-D84C-A8D0-521E2839C9A5}"/>
              </a:ext>
            </a:extLst>
          </p:cNvPr>
          <p:cNvSpPr>
            <a:spLocks noGrp="1"/>
          </p:cNvSpPr>
          <p:nvPr>
            <p:ph type="sldNum" sz="quarter" idx="12"/>
          </p:nvPr>
        </p:nvSpPr>
        <p:spPr/>
        <p:txBody>
          <a:bodyPr/>
          <a:lstStyle/>
          <a:p>
            <a:pPr>
              <a:defRPr/>
            </a:pPr>
            <a:fld id="{740F825C-949B-974C-AB99-C3CE0C97A40B}" type="slidenum">
              <a:rPr lang="en-GB" altLang="en-US" smtClean="0"/>
              <a:pPr>
                <a:defRPr/>
              </a:pPr>
              <a:t>119</a:t>
            </a:fld>
            <a:endParaRPr lang="en-GB" altLang="en-US"/>
          </a:p>
        </p:txBody>
      </p:sp>
    </p:spTree>
    <p:extLst>
      <p:ext uri="{BB962C8B-B14F-4D97-AF65-F5344CB8AC3E}">
        <p14:creationId xmlns:p14="http://schemas.microsoft.com/office/powerpoint/2010/main" val="403901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a:extLst>
              <a:ext uri="{FF2B5EF4-FFF2-40B4-BE49-F238E27FC236}">
                <a16:creationId xmlns:a16="http://schemas.microsoft.com/office/drawing/2014/main" id="{29021401-665F-3B47-8814-FAB7FE837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41" y="1700808"/>
            <a:ext cx="8674100" cy="1066800"/>
          </a:xfrm>
          <a:prstGeom prst="rect">
            <a:avLst/>
          </a:prstGeom>
        </p:spPr>
      </p:pic>
      <p:pic>
        <p:nvPicPr>
          <p:cNvPr id="8" name="Picture 7" descr="Table&#10;&#10;Description automatically generated">
            <a:extLst>
              <a:ext uri="{FF2B5EF4-FFF2-40B4-BE49-F238E27FC236}">
                <a16:creationId xmlns:a16="http://schemas.microsoft.com/office/drawing/2014/main" id="{B4ED2805-71FD-CD42-92CF-CF39D7C6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0" y="3436374"/>
            <a:ext cx="8055942" cy="1288047"/>
          </a:xfrm>
          <a:prstGeom prst="rect">
            <a:avLst/>
          </a:prstGeom>
        </p:spPr>
      </p:pic>
      <p:sp>
        <p:nvSpPr>
          <p:cNvPr id="7" name="Title 1">
            <a:extLst>
              <a:ext uri="{FF2B5EF4-FFF2-40B4-BE49-F238E27FC236}">
                <a16:creationId xmlns:a16="http://schemas.microsoft.com/office/drawing/2014/main" id="{AEE8292C-3D3D-7B42-83B8-7091B0DD8CAD}"/>
              </a:ext>
            </a:extLst>
          </p:cNvPr>
          <p:cNvSpPr txBox="1">
            <a:spLocks/>
          </p:cNvSpPr>
          <p:nvPr/>
        </p:nvSpPr>
        <p:spPr bwMode="auto">
          <a:xfrm>
            <a:off x="502180" y="38019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4000" b="1" kern="0" dirty="0">
                <a:solidFill>
                  <a:schemeClr val="accent2"/>
                </a:solidFill>
              </a:rPr>
              <a:t>Filtering Data  </a:t>
            </a:r>
          </a:p>
        </p:txBody>
      </p:sp>
      <p:sp>
        <p:nvSpPr>
          <p:cNvPr id="3" name="Slide Number Placeholder 2">
            <a:extLst>
              <a:ext uri="{FF2B5EF4-FFF2-40B4-BE49-F238E27FC236}">
                <a16:creationId xmlns:a16="http://schemas.microsoft.com/office/drawing/2014/main" id="{8B2D620A-A4D0-7F48-8AAF-002B6A37B097}"/>
              </a:ext>
            </a:extLst>
          </p:cNvPr>
          <p:cNvSpPr>
            <a:spLocks noGrp="1"/>
          </p:cNvSpPr>
          <p:nvPr>
            <p:ph type="sldNum" sz="quarter" idx="12"/>
          </p:nvPr>
        </p:nvSpPr>
        <p:spPr/>
        <p:txBody>
          <a:bodyPr/>
          <a:lstStyle/>
          <a:p>
            <a:pPr>
              <a:defRPr/>
            </a:pPr>
            <a:fld id="{740F825C-949B-974C-AB99-C3CE0C97A40B}" type="slidenum">
              <a:rPr lang="en-GB" altLang="en-US" smtClean="0"/>
              <a:pPr>
                <a:defRPr/>
              </a:pPr>
              <a:t>12</a:t>
            </a:fld>
            <a:endParaRPr lang="en-GB" altLang="en-US"/>
          </a:p>
        </p:txBody>
      </p:sp>
    </p:spTree>
    <p:extLst>
      <p:ext uri="{BB962C8B-B14F-4D97-AF65-F5344CB8AC3E}">
        <p14:creationId xmlns:p14="http://schemas.microsoft.com/office/powerpoint/2010/main" val="303160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Title 1">
            <a:extLst>
              <a:ext uri="{FF2B5EF4-FFF2-40B4-BE49-F238E27FC236}">
                <a16:creationId xmlns:a16="http://schemas.microsoft.com/office/drawing/2014/main" id="{D6E56C46-1423-3E49-AB6D-AA4567BCF6FB}"/>
              </a:ext>
            </a:extLst>
          </p:cNvPr>
          <p:cNvSpPr txBox="1">
            <a:spLocks/>
          </p:cNvSpPr>
          <p:nvPr/>
        </p:nvSpPr>
        <p:spPr bwMode="auto">
          <a:xfrm>
            <a:off x="457200" y="306896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4000" b="1" kern="0">
                <a:solidFill>
                  <a:schemeClr val="accent2"/>
                </a:solidFill>
              </a:rPr>
              <a:t>Row-wise Operations</a:t>
            </a:r>
            <a:br>
              <a:rPr lang="en-US" sz="4000" b="1" kern="0"/>
            </a:br>
            <a:r>
              <a:rPr lang="en-US" sz="4000" b="1" kern="0">
                <a:solidFill>
                  <a:schemeClr val="accent2"/>
                </a:solidFill>
              </a:rPr>
              <a:t> </a:t>
            </a:r>
            <a:endParaRPr lang="en-US" sz="4000" b="1" kern="0" dirty="0">
              <a:solidFill>
                <a:schemeClr val="accent2"/>
              </a:solidFill>
            </a:endParaRPr>
          </a:p>
        </p:txBody>
      </p:sp>
      <p:sp>
        <p:nvSpPr>
          <p:cNvPr id="3" name="Slide Number Placeholder 2">
            <a:extLst>
              <a:ext uri="{FF2B5EF4-FFF2-40B4-BE49-F238E27FC236}">
                <a16:creationId xmlns:a16="http://schemas.microsoft.com/office/drawing/2014/main" id="{1B627F4F-AF43-9145-AD4C-C88EFE37026B}"/>
              </a:ext>
            </a:extLst>
          </p:cNvPr>
          <p:cNvSpPr>
            <a:spLocks noGrp="1"/>
          </p:cNvSpPr>
          <p:nvPr>
            <p:ph type="sldNum" sz="quarter" idx="12"/>
          </p:nvPr>
        </p:nvSpPr>
        <p:spPr/>
        <p:txBody>
          <a:bodyPr/>
          <a:lstStyle/>
          <a:p>
            <a:pPr>
              <a:defRPr/>
            </a:pPr>
            <a:fld id="{740F825C-949B-974C-AB99-C3CE0C97A40B}" type="slidenum">
              <a:rPr lang="en-GB" altLang="en-US" smtClean="0"/>
              <a:pPr>
                <a:defRPr/>
              </a:pPr>
              <a:t>13</a:t>
            </a:fld>
            <a:endParaRPr lang="en-GB" altLang="en-US"/>
          </a:p>
        </p:txBody>
      </p:sp>
    </p:spTree>
    <p:extLst>
      <p:ext uri="{BB962C8B-B14F-4D97-AF65-F5344CB8AC3E}">
        <p14:creationId xmlns:p14="http://schemas.microsoft.com/office/powerpoint/2010/main" val="212105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Row-wise Operations</a:t>
            </a:r>
            <a:br>
              <a:rPr lang="en-US" sz="4000" b="1" dirty="0"/>
            </a:br>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42DF9AC1-D012-E840-BFF4-1D0441039ACC}"/>
              </a:ext>
            </a:extLst>
          </p:cNvPr>
          <p:cNvSpPr/>
          <p:nvPr/>
        </p:nvSpPr>
        <p:spPr>
          <a:xfrm>
            <a:off x="755576" y="1179404"/>
            <a:ext cx="7632848" cy="1754326"/>
          </a:xfrm>
          <a:prstGeom prst="rect">
            <a:avLst/>
          </a:prstGeom>
        </p:spPr>
        <p:txBody>
          <a:bodyPr wrap="square">
            <a:spAutoFit/>
          </a:bodyPr>
          <a:lstStyle/>
          <a:p>
            <a:pPr marL="285750" indent="-285750">
              <a:buFont typeface="Arial" panose="020B0604020202020204" pitchFamily="34" charset="0"/>
              <a:buChar char="•"/>
            </a:pPr>
            <a:r>
              <a:rPr lang="en-US" dirty="0"/>
              <a:t>Another key component in data wrangling is having the ability to conduct row-wise or column wise operations.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 of this are; rename elements within a column based on its value and create a new column that yields a specific value based on multiple attributes within the row.</a:t>
            </a:r>
          </a:p>
        </p:txBody>
      </p:sp>
      <p:pic>
        <p:nvPicPr>
          <p:cNvPr id="8" name="Picture 7" descr="Text&#10;&#10;Description automatically generated">
            <a:extLst>
              <a:ext uri="{FF2B5EF4-FFF2-40B4-BE49-F238E27FC236}">
                <a16:creationId xmlns:a16="http://schemas.microsoft.com/office/drawing/2014/main" id="{806E6FD5-27BB-274C-8FFC-3F979049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429000"/>
            <a:ext cx="5286722" cy="2696583"/>
          </a:xfrm>
          <a:prstGeom prst="rect">
            <a:avLst/>
          </a:prstGeom>
        </p:spPr>
      </p:pic>
      <p:sp>
        <p:nvSpPr>
          <p:cNvPr id="3" name="Slide Number Placeholder 2">
            <a:extLst>
              <a:ext uri="{FF2B5EF4-FFF2-40B4-BE49-F238E27FC236}">
                <a16:creationId xmlns:a16="http://schemas.microsoft.com/office/drawing/2014/main" id="{04703272-FC1C-F143-B503-9EDDF3DD92CC}"/>
              </a:ext>
            </a:extLst>
          </p:cNvPr>
          <p:cNvSpPr>
            <a:spLocks noGrp="1"/>
          </p:cNvSpPr>
          <p:nvPr>
            <p:ph type="sldNum" sz="quarter" idx="12"/>
          </p:nvPr>
        </p:nvSpPr>
        <p:spPr/>
        <p:txBody>
          <a:bodyPr/>
          <a:lstStyle/>
          <a:p>
            <a:pPr>
              <a:defRPr/>
            </a:pPr>
            <a:fld id="{740F825C-949B-974C-AB99-C3CE0C97A40B}" type="slidenum">
              <a:rPr lang="en-GB" altLang="en-US" smtClean="0"/>
              <a:pPr>
                <a:defRPr/>
              </a:pPr>
              <a:t>14</a:t>
            </a:fld>
            <a:endParaRPr lang="en-GB" altLang="en-US"/>
          </a:p>
        </p:txBody>
      </p:sp>
    </p:spTree>
    <p:extLst>
      <p:ext uri="{BB962C8B-B14F-4D97-AF65-F5344CB8AC3E}">
        <p14:creationId xmlns:p14="http://schemas.microsoft.com/office/powerpoint/2010/main" val="238119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Row-wise Operations</a:t>
            </a:r>
            <a:br>
              <a:rPr lang="en-US" sz="4000" b="1" dirty="0"/>
            </a:br>
            <a:r>
              <a:rPr lang="en-US" sz="4000" b="1" dirty="0">
                <a:solidFill>
                  <a:schemeClr val="accent2"/>
                </a:solidFill>
              </a:rPr>
              <a:t>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5DD6D664-EA9B-4E4B-99D3-709DC7D8AB34}"/>
              </a:ext>
            </a:extLst>
          </p:cNvPr>
          <p:cNvSpPr/>
          <p:nvPr/>
        </p:nvSpPr>
        <p:spPr>
          <a:xfrm>
            <a:off x="899592" y="1484784"/>
            <a:ext cx="7056784" cy="646331"/>
          </a:xfrm>
          <a:prstGeom prst="rect">
            <a:avLst/>
          </a:prstGeom>
        </p:spPr>
        <p:txBody>
          <a:bodyPr wrap="square">
            <a:spAutoFit/>
          </a:bodyPr>
          <a:lstStyle/>
          <a:p>
            <a:r>
              <a:rPr lang="en-US" dirty="0"/>
              <a:t>Then we use the pandas </a:t>
            </a:r>
            <a:r>
              <a:rPr lang="en-US" dirty="0">
                <a:hlinkClick r:id="rId3"/>
              </a:rPr>
              <a:t>apply</a:t>
            </a:r>
            <a:r>
              <a:rPr lang="en-US" dirty="0"/>
              <a:t> function to run the </a:t>
            </a:r>
            <a:r>
              <a:rPr lang="en-US" dirty="0" err="1"/>
              <a:t>celltypelabel</a:t>
            </a:r>
            <a:r>
              <a:rPr lang="en-US" dirty="0"/>
              <a:t>(x) function on the data-frame.</a:t>
            </a:r>
          </a:p>
        </p:txBody>
      </p:sp>
      <p:pic>
        <p:nvPicPr>
          <p:cNvPr id="6" name="Picture 5">
            <a:extLst>
              <a:ext uri="{FF2B5EF4-FFF2-40B4-BE49-F238E27FC236}">
                <a16:creationId xmlns:a16="http://schemas.microsoft.com/office/drawing/2014/main" id="{153F371C-F888-6B48-B6D8-8CAD14564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2940050"/>
            <a:ext cx="7823200" cy="977900"/>
          </a:xfrm>
          <a:prstGeom prst="rect">
            <a:avLst/>
          </a:prstGeom>
        </p:spPr>
      </p:pic>
      <p:sp>
        <p:nvSpPr>
          <p:cNvPr id="4" name="Slide Number Placeholder 3">
            <a:extLst>
              <a:ext uri="{FF2B5EF4-FFF2-40B4-BE49-F238E27FC236}">
                <a16:creationId xmlns:a16="http://schemas.microsoft.com/office/drawing/2014/main" id="{D1B2BB27-E881-DE48-9432-523740C514C0}"/>
              </a:ext>
            </a:extLst>
          </p:cNvPr>
          <p:cNvSpPr>
            <a:spLocks noGrp="1"/>
          </p:cNvSpPr>
          <p:nvPr>
            <p:ph type="sldNum" sz="quarter" idx="12"/>
          </p:nvPr>
        </p:nvSpPr>
        <p:spPr/>
        <p:txBody>
          <a:bodyPr/>
          <a:lstStyle/>
          <a:p>
            <a:pPr>
              <a:defRPr/>
            </a:pPr>
            <a:fld id="{740F825C-949B-974C-AB99-C3CE0C97A40B}" type="slidenum">
              <a:rPr lang="en-GB" altLang="en-US" smtClean="0"/>
              <a:pPr>
                <a:defRPr/>
              </a:pPr>
              <a:t>15</a:t>
            </a:fld>
            <a:endParaRPr lang="en-GB" altLang="en-US"/>
          </a:p>
        </p:txBody>
      </p:sp>
    </p:spTree>
    <p:extLst>
      <p:ext uri="{BB962C8B-B14F-4D97-AF65-F5344CB8AC3E}">
        <p14:creationId xmlns:p14="http://schemas.microsoft.com/office/powerpoint/2010/main" val="3652158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636912"/>
            <a:ext cx="8229600" cy="1143000"/>
          </a:xfrm>
        </p:spPr>
        <p:txBody>
          <a:bodyPr/>
          <a:lstStyle/>
          <a:p>
            <a:r>
              <a:rPr lang="en-US" sz="4000" b="1" dirty="0">
                <a:solidFill>
                  <a:schemeClr val="accent2"/>
                </a:solidFill>
              </a:rPr>
              <a:t>Another Example of Data Cleaning using Python and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9DF2AD4B-8D2C-244B-847D-D5346DBCBEE0}"/>
              </a:ext>
            </a:extLst>
          </p:cNvPr>
          <p:cNvSpPr/>
          <p:nvPr/>
        </p:nvSpPr>
        <p:spPr>
          <a:xfrm>
            <a:off x="1115616" y="5517232"/>
            <a:ext cx="7272808" cy="646331"/>
          </a:xfrm>
          <a:prstGeom prst="rect">
            <a:avLst/>
          </a:prstGeom>
        </p:spPr>
        <p:txBody>
          <a:bodyPr wrap="square">
            <a:spAutoFit/>
          </a:bodyPr>
          <a:lstStyle/>
          <a:p>
            <a:r>
              <a:rPr lang="en-US" dirty="0"/>
              <a:t>https://</a:t>
            </a:r>
            <a:r>
              <a:rPr lang="en-US" dirty="0" err="1"/>
              <a:t>medium.com</a:t>
            </a:r>
            <a:r>
              <a:rPr lang="en-US" dirty="0"/>
              <a:t>/better-programming/data-cleaning-with-python-pandas-an-introduction-1cfd5cde6884</a:t>
            </a:r>
          </a:p>
        </p:txBody>
      </p:sp>
      <p:sp>
        <p:nvSpPr>
          <p:cNvPr id="4" name="Slide Number Placeholder 3">
            <a:extLst>
              <a:ext uri="{FF2B5EF4-FFF2-40B4-BE49-F238E27FC236}">
                <a16:creationId xmlns:a16="http://schemas.microsoft.com/office/drawing/2014/main" id="{1425A359-4073-DA42-B313-7AD1C9E4A2EC}"/>
              </a:ext>
            </a:extLst>
          </p:cNvPr>
          <p:cNvSpPr>
            <a:spLocks noGrp="1"/>
          </p:cNvSpPr>
          <p:nvPr>
            <p:ph type="sldNum" sz="quarter" idx="12"/>
          </p:nvPr>
        </p:nvSpPr>
        <p:spPr/>
        <p:txBody>
          <a:bodyPr/>
          <a:lstStyle/>
          <a:p>
            <a:pPr>
              <a:defRPr/>
            </a:pPr>
            <a:fld id="{740F825C-949B-974C-AB99-C3CE0C97A40B}" type="slidenum">
              <a:rPr lang="en-GB" altLang="en-US" smtClean="0"/>
              <a:pPr>
                <a:defRPr/>
              </a:pPr>
              <a:t>16</a:t>
            </a:fld>
            <a:endParaRPr lang="en-GB" altLang="en-US"/>
          </a:p>
        </p:txBody>
      </p:sp>
    </p:spTree>
    <p:extLst>
      <p:ext uri="{BB962C8B-B14F-4D97-AF65-F5344CB8AC3E}">
        <p14:creationId xmlns:p14="http://schemas.microsoft.com/office/powerpoint/2010/main" val="262040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sp>
        <p:nvSpPr>
          <p:cNvPr id="4" name="Rectangle 3">
            <a:extLst>
              <a:ext uri="{FF2B5EF4-FFF2-40B4-BE49-F238E27FC236}">
                <a16:creationId xmlns:a16="http://schemas.microsoft.com/office/drawing/2014/main" id="{0697E436-7F3F-4345-8F6E-183E01769C79}"/>
              </a:ext>
            </a:extLst>
          </p:cNvPr>
          <p:cNvSpPr/>
          <p:nvPr/>
        </p:nvSpPr>
        <p:spPr>
          <a:xfrm>
            <a:off x="457200" y="1916833"/>
            <a:ext cx="8229600" cy="646331"/>
          </a:xfrm>
          <a:prstGeom prst="rect">
            <a:avLst/>
          </a:prstGeom>
        </p:spPr>
        <p:txBody>
          <a:bodyPr wrap="square">
            <a:spAutoFit/>
          </a:bodyPr>
          <a:lstStyle/>
          <a:p>
            <a:r>
              <a:rPr lang="en-US" dirty="0">
                <a:hlinkClick r:id="rId3"/>
              </a:rPr>
              <a:t>https://data.cityofnewyork.us/Housing-Development/DOB-Violations/3h2n-5cm9</a:t>
            </a:r>
            <a:endParaRPr lang="en-US" dirty="0"/>
          </a:p>
          <a:p>
            <a:endParaRPr lang="en-US" dirty="0"/>
          </a:p>
        </p:txBody>
      </p:sp>
      <p:sp>
        <p:nvSpPr>
          <p:cNvPr id="21" name="Rectangle 20">
            <a:extLst>
              <a:ext uri="{FF2B5EF4-FFF2-40B4-BE49-F238E27FC236}">
                <a16:creationId xmlns:a16="http://schemas.microsoft.com/office/drawing/2014/main" id="{1EC8A051-47DE-994A-AB6E-895872CE5E42}"/>
              </a:ext>
            </a:extLst>
          </p:cNvPr>
          <p:cNvSpPr/>
          <p:nvPr/>
        </p:nvSpPr>
        <p:spPr>
          <a:xfrm>
            <a:off x="467544" y="2909890"/>
            <a:ext cx="8003232" cy="646331"/>
          </a:xfrm>
          <a:prstGeom prst="rect">
            <a:avLst/>
          </a:prstGeom>
        </p:spPr>
        <p:txBody>
          <a:bodyPr wrap="square">
            <a:spAutoFit/>
          </a:bodyPr>
          <a:lstStyle/>
          <a:p>
            <a:r>
              <a:rPr lang="en-US" dirty="0">
                <a:solidFill>
                  <a:schemeClr val="bg2"/>
                </a:solidFill>
              </a:rPr>
              <a:t>endpoint = 'https://</a:t>
            </a:r>
            <a:r>
              <a:rPr lang="en-US" dirty="0" err="1">
                <a:solidFill>
                  <a:schemeClr val="bg2"/>
                </a:solidFill>
              </a:rPr>
              <a:t>data.cityofnewyork.us</a:t>
            </a:r>
            <a:r>
              <a:rPr lang="en-US" dirty="0">
                <a:solidFill>
                  <a:schemeClr val="bg2"/>
                </a:solidFill>
              </a:rPr>
              <a:t>/resource/3h2n-5cm9.json?$where=</a:t>
            </a:r>
            <a:r>
              <a:rPr lang="en-US" dirty="0" err="1">
                <a:solidFill>
                  <a:schemeClr val="bg2"/>
                </a:solidFill>
              </a:rPr>
              <a:t>starts_with</a:t>
            </a:r>
            <a:r>
              <a:rPr lang="en-US" dirty="0">
                <a:solidFill>
                  <a:schemeClr val="bg2"/>
                </a:solidFill>
              </a:rPr>
              <a:t>(issue_date,"2019")&amp;$limit=10000' </a:t>
            </a:r>
          </a:p>
        </p:txBody>
      </p:sp>
      <p:sp>
        <p:nvSpPr>
          <p:cNvPr id="25" name="Rectangle 24">
            <a:extLst>
              <a:ext uri="{FF2B5EF4-FFF2-40B4-BE49-F238E27FC236}">
                <a16:creationId xmlns:a16="http://schemas.microsoft.com/office/drawing/2014/main" id="{FF4A7725-DFA2-6B46-A8A8-7E284B40B550}"/>
              </a:ext>
            </a:extLst>
          </p:cNvPr>
          <p:cNvSpPr/>
          <p:nvPr/>
        </p:nvSpPr>
        <p:spPr>
          <a:xfrm>
            <a:off x="483409" y="3971671"/>
            <a:ext cx="4572000" cy="646331"/>
          </a:xfrm>
          <a:prstGeom prst="rect">
            <a:avLst/>
          </a:prstGeom>
        </p:spPr>
        <p:txBody>
          <a:bodyPr>
            <a:spAutoFit/>
          </a:bodyPr>
          <a:lstStyle/>
          <a:p>
            <a:r>
              <a:rPr lang="en-US" dirty="0">
                <a:solidFill>
                  <a:schemeClr val="bg2"/>
                </a:solidFill>
              </a:rPr>
              <a:t>headers={'X-App-Token': NYC_OPEN_DATA_API_KEY}</a:t>
            </a:r>
          </a:p>
        </p:txBody>
      </p:sp>
      <p:sp>
        <p:nvSpPr>
          <p:cNvPr id="26" name="Rectangle 25">
            <a:extLst>
              <a:ext uri="{FF2B5EF4-FFF2-40B4-BE49-F238E27FC236}">
                <a16:creationId xmlns:a16="http://schemas.microsoft.com/office/drawing/2014/main" id="{1FBFF416-EFE0-624E-8824-554A3EAF2394}"/>
              </a:ext>
            </a:extLst>
          </p:cNvPr>
          <p:cNvSpPr/>
          <p:nvPr/>
        </p:nvSpPr>
        <p:spPr>
          <a:xfrm>
            <a:off x="467544" y="5033452"/>
            <a:ext cx="6688075" cy="369332"/>
          </a:xfrm>
          <a:prstGeom prst="rect">
            <a:avLst/>
          </a:prstGeom>
        </p:spPr>
        <p:txBody>
          <a:bodyPr wrap="square">
            <a:spAutoFit/>
          </a:bodyPr>
          <a:lstStyle/>
          <a:p>
            <a:r>
              <a:rPr lang="en-US" dirty="0">
                <a:solidFill>
                  <a:schemeClr val="bg2"/>
                </a:solidFill>
              </a:rPr>
              <a:t>result = </a:t>
            </a:r>
            <a:r>
              <a:rPr lang="en-US" dirty="0" err="1">
                <a:solidFill>
                  <a:schemeClr val="bg2"/>
                </a:solidFill>
              </a:rPr>
              <a:t>requests.get</a:t>
            </a:r>
            <a:r>
              <a:rPr lang="en-US" dirty="0">
                <a:solidFill>
                  <a:schemeClr val="bg2"/>
                </a:solidFill>
              </a:rPr>
              <a:t>(endpoint, headers=headers) </a:t>
            </a:r>
          </a:p>
        </p:txBody>
      </p:sp>
      <p:sp>
        <p:nvSpPr>
          <p:cNvPr id="27" name="Rectangle 26">
            <a:extLst>
              <a:ext uri="{FF2B5EF4-FFF2-40B4-BE49-F238E27FC236}">
                <a16:creationId xmlns:a16="http://schemas.microsoft.com/office/drawing/2014/main" id="{6C3E439F-EEB1-D44D-B78C-F60BD31B6A74}"/>
              </a:ext>
            </a:extLst>
          </p:cNvPr>
          <p:cNvSpPr/>
          <p:nvPr/>
        </p:nvSpPr>
        <p:spPr>
          <a:xfrm>
            <a:off x="483409" y="5910567"/>
            <a:ext cx="3474028" cy="369332"/>
          </a:xfrm>
          <a:prstGeom prst="rect">
            <a:avLst/>
          </a:prstGeom>
        </p:spPr>
        <p:txBody>
          <a:bodyPr wrap="none">
            <a:spAutoFit/>
          </a:bodyPr>
          <a:lstStyle/>
          <a:p>
            <a:r>
              <a:rPr lang="en-US" dirty="0">
                <a:solidFill>
                  <a:schemeClr val="bg2"/>
                </a:solidFill>
              </a:rPr>
              <a:t>df = </a:t>
            </a:r>
            <a:r>
              <a:rPr lang="en-US" dirty="0" err="1">
                <a:solidFill>
                  <a:schemeClr val="bg2"/>
                </a:solidFill>
              </a:rPr>
              <a:t>pd.DataFrame</a:t>
            </a:r>
            <a:r>
              <a:rPr lang="en-US" dirty="0">
                <a:solidFill>
                  <a:schemeClr val="bg2"/>
                </a:solidFill>
              </a:rPr>
              <a:t>(</a:t>
            </a:r>
            <a:r>
              <a:rPr lang="en-US" dirty="0" err="1">
                <a:solidFill>
                  <a:schemeClr val="bg2"/>
                </a:solidFill>
              </a:rPr>
              <a:t>result.json</a:t>
            </a:r>
            <a:r>
              <a:rPr lang="en-US" dirty="0">
                <a:solidFill>
                  <a:schemeClr val="bg2"/>
                </a:solidFill>
              </a:rPr>
              <a:t>())</a:t>
            </a:r>
          </a:p>
        </p:txBody>
      </p:sp>
      <p:sp>
        <p:nvSpPr>
          <p:cNvPr id="2" name="Slide Number Placeholder 1">
            <a:extLst>
              <a:ext uri="{FF2B5EF4-FFF2-40B4-BE49-F238E27FC236}">
                <a16:creationId xmlns:a16="http://schemas.microsoft.com/office/drawing/2014/main" id="{EF593192-B09B-5D44-8B68-F856F1FDAEF2}"/>
              </a:ext>
            </a:extLst>
          </p:cNvPr>
          <p:cNvSpPr>
            <a:spLocks noGrp="1"/>
          </p:cNvSpPr>
          <p:nvPr>
            <p:ph type="sldNum" sz="quarter" idx="12"/>
          </p:nvPr>
        </p:nvSpPr>
        <p:spPr/>
        <p:txBody>
          <a:bodyPr/>
          <a:lstStyle/>
          <a:p>
            <a:pPr>
              <a:defRPr/>
            </a:pPr>
            <a:fld id="{740F825C-949B-974C-AB99-C3CE0C97A40B}" type="slidenum">
              <a:rPr lang="en-GB" altLang="en-US" smtClean="0"/>
              <a:pPr>
                <a:defRPr/>
              </a:pPr>
              <a:t>17</a:t>
            </a:fld>
            <a:endParaRPr lang="en-GB" altLang="en-US"/>
          </a:p>
        </p:txBody>
      </p:sp>
    </p:spTree>
    <p:extLst>
      <p:ext uri="{BB962C8B-B14F-4D97-AF65-F5344CB8AC3E}">
        <p14:creationId xmlns:p14="http://schemas.microsoft.com/office/powerpoint/2010/main" val="3645361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sp>
        <p:nvSpPr>
          <p:cNvPr id="2" name="Rectangle 1">
            <a:extLst>
              <a:ext uri="{FF2B5EF4-FFF2-40B4-BE49-F238E27FC236}">
                <a16:creationId xmlns:a16="http://schemas.microsoft.com/office/drawing/2014/main" id="{EF232459-CE83-034A-8FAE-664E2012C636}"/>
              </a:ext>
            </a:extLst>
          </p:cNvPr>
          <p:cNvSpPr/>
          <p:nvPr/>
        </p:nvSpPr>
        <p:spPr>
          <a:xfrm>
            <a:off x="683568" y="1874311"/>
            <a:ext cx="8136904" cy="646331"/>
          </a:xfrm>
          <a:prstGeom prst="rect">
            <a:avLst/>
          </a:prstGeom>
        </p:spPr>
        <p:txBody>
          <a:bodyPr wrap="square">
            <a:spAutoFit/>
          </a:bodyPr>
          <a:lstStyle/>
          <a:p>
            <a:r>
              <a:rPr lang="en-US" dirty="0"/>
              <a:t>https://</a:t>
            </a:r>
            <a:r>
              <a:rPr lang="en-US" dirty="0" err="1"/>
              <a:t>data.cityofnewyork.us</a:t>
            </a:r>
            <a:r>
              <a:rPr lang="en-US" dirty="0"/>
              <a:t>/Housing-Development/DOB-Violations/3h2n-5cm9</a:t>
            </a:r>
          </a:p>
        </p:txBody>
      </p:sp>
      <p:pic>
        <p:nvPicPr>
          <p:cNvPr id="6" name="Picture 5" descr="Table&#10;&#10;Description automatically generated">
            <a:extLst>
              <a:ext uri="{FF2B5EF4-FFF2-40B4-BE49-F238E27FC236}">
                <a16:creationId xmlns:a16="http://schemas.microsoft.com/office/drawing/2014/main" id="{5E7411AB-4EB7-2A43-AE94-659E91F34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94" y="3198154"/>
            <a:ext cx="7740352" cy="2278410"/>
          </a:xfrm>
          <a:prstGeom prst="rect">
            <a:avLst/>
          </a:prstGeom>
        </p:spPr>
      </p:pic>
      <p:sp>
        <p:nvSpPr>
          <p:cNvPr id="4" name="Slide Number Placeholder 3">
            <a:extLst>
              <a:ext uri="{FF2B5EF4-FFF2-40B4-BE49-F238E27FC236}">
                <a16:creationId xmlns:a16="http://schemas.microsoft.com/office/drawing/2014/main" id="{42E9EB92-B683-4643-A1C7-022FB02A0556}"/>
              </a:ext>
            </a:extLst>
          </p:cNvPr>
          <p:cNvSpPr>
            <a:spLocks noGrp="1"/>
          </p:cNvSpPr>
          <p:nvPr>
            <p:ph type="sldNum" sz="quarter" idx="12"/>
          </p:nvPr>
        </p:nvSpPr>
        <p:spPr/>
        <p:txBody>
          <a:bodyPr/>
          <a:lstStyle/>
          <a:p>
            <a:pPr>
              <a:defRPr/>
            </a:pPr>
            <a:fld id="{740F825C-949B-974C-AB99-C3CE0C97A40B}" type="slidenum">
              <a:rPr lang="en-GB" altLang="en-US" smtClean="0"/>
              <a:pPr>
                <a:defRPr/>
              </a:pPr>
              <a:t>18</a:t>
            </a:fld>
            <a:endParaRPr lang="en-GB" altLang="en-US"/>
          </a:p>
        </p:txBody>
      </p:sp>
    </p:spTree>
    <p:extLst>
      <p:ext uri="{BB962C8B-B14F-4D97-AF65-F5344CB8AC3E}">
        <p14:creationId xmlns:p14="http://schemas.microsoft.com/office/powerpoint/2010/main" val="138086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pic>
        <p:nvPicPr>
          <p:cNvPr id="5" name="Picture 4" descr="Text&#10;&#10;Description automatically generated">
            <a:extLst>
              <a:ext uri="{FF2B5EF4-FFF2-40B4-BE49-F238E27FC236}">
                <a16:creationId xmlns:a16="http://schemas.microsoft.com/office/drawing/2014/main" id="{3A27E895-0120-A643-BFBA-BB77B21E5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35526"/>
            <a:ext cx="3657600" cy="939800"/>
          </a:xfrm>
          <a:prstGeom prst="rect">
            <a:avLst/>
          </a:prstGeom>
        </p:spPr>
      </p:pic>
      <p:pic>
        <p:nvPicPr>
          <p:cNvPr id="8" name="Picture 7" descr="Text&#10;&#10;Description automatically generated">
            <a:extLst>
              <a:ext uri="{FF2B5EF4-FFF2-40B4-BE49-F238E27FC236}">
                <a16:creationId xmlns:a16="http://schemas.microsoft.com/office/drawing/2014/main" id="{70B7AE9B-60A7-9844-9918-8B46D7154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412232"/>
            <a:ext cx="5364460" cy="2821116"/>
          </a:xfrm>
          <a:prstGeom prst="rect">
            <a:avLst/>
          </a:prstGeom>
        </p:spPr>
      </p:pic>
      <p:sp>
        <p:nvSpPr>
          <p:cNvPr id="2" name="Slide Number Placeholder 1">
            <a:extLst>
              <a:ext uri="{FF2B5EF4-FFF2-40B4-BE49-F238E27FC236}">
                <a16:creationId xmlns:a16="http://schemas.microsoft.com/office/drawing/2014/main" id="{C4B9C22D-CB88-964A-AEA5-BD2965150C82}"/>
              </a:ext>
            </a:extLst>
          </p:cNvPr>
          <p:cNvSpPr>
            <a:spLocks noGrp="1"/>
          </p:cNvSpPr>
          <p:nvPr>
            <p:ph type="sldNum" sz="quarter" idx="12"/>
          </p:nvPr>
        </p:nvSpPr>
        <p:spPr/>
        <p:txBody>
          <a:bodyPr/>
          <a:lstStyle/>
          <a:p>
            <a:pPr>
              <a:defRPr/>
            </a:pPr>
            <a:fld id="{740F825C-949B-974C-AB99-C3CE0C97A40B}" type="slidenum">
              <a:rPr lang="en-GB" altLang="en-US" smtClean="0"/>
              <a:pPr>
                <a:defRPr/>
              </a:pPr>
              <a:t>19</a:t>
            </a:fld>
            <a:endParaRPr lang="en-GB" altLang="en-US"/>
          </a:p>
        </p:txBody>
      </p:sp>
    </p:spTree>
    <p:extLst>
      <p:ext uri="{BB962C8B-B14F-4D97-AF65-F5344CB8AC3E}">
        <p14:creationId xmlns:p14="http://schemas.microsoft.com/office/powerpoint/2010/main" val="1875586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6FFDAF-0F30-B540-BDAA-094129C87DEB}"/>
              </a:ext>
            </a:extLst>
          </p:cNvPr>
          <p:cNvSpPr>
            <a:spLocks noGrp="1" noChangeArrowheads="1"/>
          </p:cNvSpPr>
          <p:nvPr>
            <p:ph type="title"/>
          </p:nvPr>
        </p:nvSpPr>
        <p:spPr>
          <a:xfrm>
            <a:off x="899592" y="2933700"/>
            <a:ext cx="6870700" cy="685800"/>
          </a:xfrm>
        </p:spPr>
        <p:txBody>
          <a:bodyPr/>
          <a:lstStyle/>
          <a:p>
            <a:pPr eaLnBrk="1" hangingPunct="1"/>
            <a:r>
              <a:rPr lang="en-US" sz="4000" b="1" dirty="0">
                <a:solidFill>
                  <a:schemeClr val="accent2"/>
                </a:solidFill>
              </a:rPr>
              <a:t>Data Wrangling with Pandas</a:t>
            </a:r>
            <a:endParaRPr lang="en-US" altLang="en-US" sz="40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E0437937-5FBC-214F-A018-FDBCF0A055F2}"/>
              </a:ext>
            </a:extLst>
          </p:cNvPr>
          <p:cNvSpPr/>
          <p:nvPr/>
        </p:nvSpPr>
        <p:spPr>
          <a:xfrm>
            <a:off x="755576" y="5589240"/>
            <a:ext cx="7848872" cy="369332"/>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Slide Number Placeholder 2">
            <a:extLst>
              <a:ext uri="{FF2B5EF4-FFF2-40B4-BE49-F238E27FC236}">
                <a16:creationId xmlns:a16="http://schemas.microsoft.com/office/drawing/2014/main" id="{233A262D-CA46-5B4A-948A-3217A29561F5}"/>
              </a:ext>
            </a:extLst>
          </p:cNvPr>
          <p:cNvSpPr>
            <a:spLocks noGrp="1"/>
          </p:cNvSpPr>
          <p:nvPr>
            <p:ph type="sldNum" sz="quarter" idx="12"/>
          </p:nvPr>
        </p:nvSpPr>
        <p:spPr/>
        <p:txBody>
          <a:bodyPr/>
          <a:lstStyle/>
          <a:p>
            <a:pPr>
              <a:defRPr/>
            </a:pPr>
            <a:fld id="{740F825C-949B-974C-AB99-C3CE0C97A40B}" type="slidenum">
              <a:rPr lang="en-GB" altLang="en-US" smtClean="0"/>
              <a:pPr>
                <a:defRPr/>
              </a:pPr>
              <a:t>2</a:t>
            </a:fld>
            <a:endParaRPr lang="en-GB" altLang="en-US"/>
          </a:p>
        </p:txBody>
      </p:sp>
    </p:spTree>
    <p:extLst>
      <p:ext uri="{BB962C8B-B14F-4D97-AF65-F5344CB8AC3E}">
        <p14:creationId xmlns:p14="http://schemas.microsoft.com/office/powerpoint/2010/main" val="201649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Cleaning using Python and Pandas</a:t>
            </a:r>
            <a:endParaRPr lang="en-US" dirty="0"/>
          </a:p>
        </p:txBody>
      </p:sp>
      <p:pic>
        <p:nvPicPr>
          <p:cNvPr id="4" name="Picture 3">
            <a:extLst>
              <a:ext uri="{FF2B5EF4-FFF2-40B4-BE49-F238E27FC236}">
                <a16:creationId xmlns:a16="http://schemas.microsoft.com/office/drawing/2014/main" id="{CE45499E-4081-7642-9631-CB11F9E54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2070100"/>
            <a:ext cx="7861300" cy="2717800"/>
          </a:xfrm>
          <a:prstGeom prst="rect">
            <a:avLst/>
          </a:prstGeom>
        </p:spPr>
      </p:pic>
      <p:sp>
        <p:nvSpPr>
          <p:cNvPr id="2" name="Slide Number Placeholder 1">
            <a:extLst>
              <a:ext uri="{FF2B5EF4-FFF2-40B4-BE49-F238E27FC236}">
                <a16:creationId xmlns:a16="http://schemas.microsoft.com/office/drawing/2014/main" id="{33110FE5-E22D-354B-BFFE-7513A5202A81}"/>
              </a:ext>
            </a:extLst>
          </p:cNvPr>
          <p:cNvSpPr>
            <a:spLocks noGrp="1"/>
          </p:cNvSpPr>
          <p:nvPr>
            <p:ph type="sldNum" sz="quarter" idx="12"/>
          </p:nvPr>
        </p:nvSpPr>
        <p:spPr/>
        <p:txBody>
          <a:bodyPr/>
          <a:lstStyle/>
          <a:p>
            <a:pPr>
              <a:defRPr/>
            </a:pPr>
            <a:fld id="{740F825C-949B-974C-AB99-C3CE0C97A40B}" type="slidenum">
              <a:rPr lang="en-GB" altLang="en-US" smtClean="0"/>
              <a:pPr>
                <a:defRPr/>
              </a:pPr>
              <a:t>20</a:t>
            </a:fld>
            <a:endParaRPr lang="en-GB" altLang="en-US"/>
          </a:p>
        </p:txBody>
      </p:sp>
    </p:spTree>
    <p:extLst>
      <p:ext uri="{BB962C8B-B14F-4D97-AF65-F5344CB8AC3E}">
        <p14:creationId xmlns:p14="http://schemas.microsoft.com/office/powerpoint/2010/main" val="306048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Missing/Null Values</a:t>
            </a:r>
          </a:p>
        </p:txBody>
      </p:sp>
      <p:pic>
        <p:nvPicPr>
          <p:cNvPr id="5" name="Picture 4" descr="A picture containing table&#10;&#10;Description automatically generated">
            <a:extLst>
              <a:ext uri="{FF2B5EF4-FFF2-40B4-BE49-F238E27FC236}">
                <a16:creationId xmlns:a16="http://schemas.microsoft.com/office/drawing/2014/main" id="{DA70A45E-6D2E-2E4A-A3FA-317C6AA37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916832"/>
            <a:ext cx="3558902" cy="4167526"/>
          </a:xfrm>
          <a:prstGeom prst="rect">
            <a:avLst/>
          </a:prstGeom>
        </p:spPr>
      </p:pic>
      <p:sp>
        <p:nvSpPr>
          <p:cNvPr id="2" name="Slide Number Placeholder 1">
            <a:extLst>
              <a:ext uri="{FF2B5EF4-FFF2-40B4-BE49-F238E27FC236}">
                <a16:creationId xmlns:a16="http://schemas.microsoft.com/office/drawing/2014/main" id="{1D635813-0F55-7240-B4DE-B5C8F64ACB32}"/>
              </a:ext>
            </a:extLst>
          </p:cNvPr>
          <p:cNvSpPr>
            <a:spLocks noGrp="1"/>
          </p:cNvSpPr>
          <p:nvPr>
            <p:ph type="sldNum" sz="quarter" idx="12"/>
          </p:nvPr>
        </p:nvSpPr>
        <p:spPr/>
        <p:txBody>
          <a:bodyPr/>
          <a:lstStyle/>
          <a:p>
            <a:pPr>
              <a:defRPr/>
            </a:pPr>
            <a:fld id="{740F825C-949B-974C-AB99-C3CE0C97A40B}" type="slidenum">
              <a:rPr lang="en-GB" altLang="en-US" smtClean="0"/>
              <a:pPr>
                <a:defRPr/>
              </a:pPr>
              <a:t>21</a:t>
            </a:fld>
            <a:endParaRPr lang="en-GB" altLang="en-US"/>
          </a:p>
        </p:txBody>
      </p:sp>
    </p:spTree>
    <p:extLst>
      <p:ext uri="{BB962C8B-B14F-4D97-AF65-F5344CB8AC3E}">
        <p14:creationId xmlns:p14="http://schemas.microsoft.com/office/powerpoint/2010/main" val="2139726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Dropping Irrelevant Columns</a:t>
            </a:r>
          </a:p>
        </p:txBody>
      </p:sp>
      <p:pic>
        <p:nvPicPr>
          <p:cNvPr id="7" name="Picture 6" descr="Text&#10;&#10;Description automatically generated">
            <a:extLst>
              <a:ext uri="{FF2B5EF4-FFF2-40B4-BE49-F238E27FC236}">
                <a16:creationId xmlns:a16="http://schemas.microsoft.com/office/drawing/2014/main" id="{29B00B84-252B-EF47-AC50-28966477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1" y="2224522"/>
            <a:ext cx="6870700" cy="1206500"/>
          </a:xfrm>
          <a:prstGeom prst="rect">
            <a:avLst/>
          </a:prstGeom>
        </p:spPr>
      </p:pic>
      <p:sp>
        <p:nvSpPr>
          <p:cNvPr id="8" name="Rectangle 7">
            <a:extLst>
              <a:ext uri="{FF2B5EF4-FFF2-40B4-BE49-F238E27FC236}">
                <a16:creationId xmlns:a16="http://schemas.microsoft.com/office/drawing/2014/main" id="{AA280AF9-84DD-DE4A-9607-1AA46A5AADC0}"/>
              </a:ext>
            </a:extLst>
          </p:cNvPr>
          <p:cNvSpPr/>
          <p:nvPr/>
        </p:nvSpPr>
        <p:spPr>
          <a:xfrm>
            <a:off x="560149" y="1457280"/>
            <a:ext cx="6870700" cy="646331"/>
          </a:xfrm>
          <a:prstGeom prst="rect">
            <a:avLst/>
          </a:prstGeom>
        </p:spPr>
        <p:txBody>
          <a:bodyPr wrap="square">
            <a:spAutoFit/>
          </a:bodyPr>
          <a:lstStyle/>
          <a:p>
            <a:r>
              <a:rPr lang="en-US" dirty="0"/>
              <a:t>Make a list of the columns you want to delete and then pass it to </a:t>
            </a:r>
            <a:r>
              <a:rPr lang="en-US" dirty="0" err="1"/>
              <a:t>df.drop</a:t>
            </a:r>
            <a:r>
              <a:rPr lang="en-US" dirty="0"/>
              <a:t>().</a:t>
            </a:r>
          </a:p>
        </p:txBody>
      </p:sp>
      <p:sp>
        <p:nvSpPr>
          <p:cNvPr id="9" name="Rectangle 8">
            <a:extLst>
              <a:ext uri="{FF2B5EF4-FFF2-40B4-BE49-F238E27FC236}">
                <a16:creationId xmlns:a16="http://schemas.microsoft.com/office/drawing/2014/main" id="{D77A431A-F428-0245-BF75-47FD2F15670B}"/>
              </a:ext>
            </a:extLst>
          </p:cNvPr>
          <p:cNvSpPr/>
          <p:nvPr/>
        </p:nvSpPr>
        <p:spPr>
          <a:xfrm>
            <a:off x="582757" y="3789040"/>
            <a:ext cx="8237715" cy="646331"/>
          </a:xfrm>
          <a:prstGeom prst="rect">
            <a:avLst/>
          </a:prstGeom>
        </p:spPr>
        <p:txBody>
          <a:bodyPr wrap="square">
            <a:spAutoFit/>
          </a:bodyPr>
          <a:lstStyle/>
          <a:p>
            <a:r>
              <a:rPr lang="en-US" dirty="0"/>
              <a:t>In pandas, axis 0 represents rows and axis 1 represents columns, </a:t>
            </a:r>
          </a:p>
          <a:p>
            <a:r>
              <a:rPr lang="en-US" dirty="0"/>
              <a:t>so here axis=1 means you are deleting columns.</a:t>
            </a:r>
          </a:p>
        </p:txBody>
      </p:sp>
      <p:pic>
        <p:nvPicPr>
          <p:cNvPr id="11" name="Picture 10" descr="Text&#10;&#10;Description automatically generated">
            <a:extLst>
              <a:ext uri="{FF2B5EF4-FFF2-40B4-BE49-F238E27FC236}">
                <a16:creationId xmlns:a16="http://schemas.microsoft.com/office/drawing/2014/main" id="{38C974D3-F57E-D940-9C46-8BB7A5909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59" y="4793389"/>
            <a:ext cx="6807200" cy="1562100"/>
          </a:xfrm>
          <a:prstGeom prst="rect">
            <a:avLst/>
          </a:prstGeom>
        </p:spPr>
      </p:pic>
      <p:sp>
        <p:nvSpPr>
          <p:cNvPr id="2" name="Slide Number Placeholder 1">
            <a:extLst>
              <a:ext uri="{FF2B5EF4-FFF2-40B4-BE49-F238E27FC236}">
                <a16:creationId xmlns:a16="http://schemas.microsoft.com/office/drawing/2014/main" id="{97CCB921-EA17-7441-964B-54A1E3EF7C11}"/>
              </a:ext>
            </a:extLst>
          </p:cNvPr>
          <p:cNvSpPr>
            <a:spLocks noGrp="1"/>
          </p:cNvSpPr>
          <p:nvPr>
            <p:ph type="sldNum" sz="quarter" idx="12"/>
          </p:nvPr>
        </p:nvSpPr>
        <p:spPr/>
        <p:txBody>
          <a:bodyPr/>
          <a:lstStyle/>
          <a:p>
            <a:pPr>
              <a:defRPr/>
            </a:pPr>
            <a:fld id="{740F825C-949B-974C-AB99-C3CE0C97A40B}" type="slidenum">
              <a:rPr lang="en-GB" altLang="en-US" smtClean="0"/>
              <a:pPr>
                <a:defRPr/>
              </a:pPr>
              <a:t>22</a:t>
            </a:fld>
            <a:endParaRPr lang="en-GB" altLang="en-US"/>
          </a:p>
        </p:txBody>
      </p:sp>
    </p:spTree>
    <p:extLst>
      <p:ext uri="{BB962C8B-B14F-4D97-AF65-F5344CB8AC3E}">
        <p14:creationId xmlns:p14="http://schemas.microsoft.com/office/powerpoint/2010/main" val="144079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Descriptive Statistics </a:t>
            </a:r>
          </a:p>
        </p:txBody>
      </p:sp>
      <p:pic>
        <p:nvPicPr>
          <p:cNvPr id="4" name="Picture 3" descr="A picture containing text&#10;&#10;Description automatically generated">
            <a:extLst>
              <a:ext uri="{FF2B5EF4-FFF2-40B4-BE49-F238E27FC236}">
                <a16:creationId xmlns:a16="http://schemas.microsoft.com/office/drawing/2014/main" id="{C62E3656-65CE-1249-9A44-03440C3B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0" y="1746250"/>
            <a:ext cx="6769100" cy="3365500"/>
          </a:xfrm>
          <a:prstGeom prst="rect">
            <a:avLst/>
          </a:prstGeom>
        </p:spPr>
      </p:pic>
      <p:sp>
        <p:nvSpPr>
          <p:cNvPr id="2" name="Slide Number Placeholder 1">
            <a:extLst>
              <a:ext uri="{FF2B5EF4-FFF2-40B4-BE49-F238E27FC236}">
                <a16:creationId xmlns:a16="http://schemas.microsoft.com/office/drawing/2014/main" id="{608311BB-BF58-7A43-9381-2214DB257E57}"/>
              </a:ext>
            </a:extLst>
          </p:cNvPr>
          <p:cNvSpPr>
            <a:spLocks noGrp="1"/>
          </p:cNvSpPr>
          <p:nvPr>
            <p:ph type="sldNum" sz="quarter" idx="12"/>
          </p:nvPr>
        </p:nvSpPr>
        <p:spPr/>
        <p:txBody>
          <a:bodyPr/>
          <a:lstStyle/>
          <a:p>
            <a:pPr>
              <a:defRPr/>
            </a:pPr>
            <a:fld id="{740F825C-949B-974C-AB99-C3CE0C97A40B}" type="slidenum">
              <a:rPr lang="en-GB" altLang="en-US" smtClean="0"/>
              <a:pPr>
                <a:defRPr/>
              </a:pPr>
              <a:t>23</a:t>
            </a:fld>
            <a:endParaRPr lang="en-GB" altLang="en-US"/>
          </a:p>
        </p:txBody>
      </p:sp>
    </p:spTree>
    <p:extLst>
      <p:ext uri="{BB962C8B-B14F-4D97-AF65-F5344CB8AC3E}">
        <p14:creationId xmlns:p14="http://schemas.microsoft.com/office/powerpoint/2010/main" val="1817447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Quality  </a:t>
            </a:r>
          </a:p>
        </p:txBody>
      </p:sp>
      <p:sp>
        <p:nvSpPr>
          <p:cNvPr id="2" name="Rectangle 1">
            <a:extLst>
              <a:ext uri="{FF2B5EF4-FFF2-40B4-BE49-F238E27FC236}">
                <a16:creationId xmlns:a16="http://schemas.microsoft.com/office/drawing/2014/main" id="{C978B0FC-56E4-7F42-B827-FDFC204D5BA7}"/>
              </a:ext>
            </a:extLst>
          </p:cNvPr>
          <p:cNvSpPr/>
          <p:nvPr/>
        </p:nvSpPr>
        <p:spPr>
          <a:xfrm>
            <a:off x="827584" y="1710396"/>
            <a:ext cx="7488832" cy="2308324"/>
          </a:xfrm>
          <a:prstGeom prst="rect">
            <a:avLst/>
          </a:prstGeom>
        </p:spPr>
        <p:txBody>
          <a:bodyPr wrap="square">
            <a:spAutoFit/>
          </a:bodyPr>
          <a:lstStyle/>
          <a:p>
            <a:pPr marL="342900" indent="-342900">
              <a:buFont typeface="Arial" panose="020B0604020202020204" pitchFamily="34" charset="0"/>
              <a:buChar char="•"/>
            </a:pPr>
            <a:r>
              <a:rPr lang="en-US" sz="2400" dirty="0"/>
              <a:t>Datatypes</a:t>
            </a:r>
          </a:p>
          <a:p>
            <a:pPr marL="342900" indent="-342900">
              <a:buFont typeface="Arial" panose="020B0604020202020204" pitchFamily="34" charset="0"/>
              <a:buChar char="•"/>
            </a:pPr>
            <a:r>
              <a:rPr lang="en-US" sz="2400" dirty="0"/>
              <a:t>Constraints</a:t>
            </a:r>
          </a:p>
          <a:p>
            <a:pPr marL="342900" indent="-342900">
              <a:buFont typeface="Arial" panose="020B0604020202020204" pitchFamily="34" charset="0"/>
              <a:buChar char="•"/>
            </a:pPr>
            <a:r>
              <a:rPr lang="en-US" sz="2400" dirty="0"/>
              <a:t>Uniformity</a:t>
            </a:r>
          </a:p>
          <a:p>
            <a:pPr marL="342900" indent="-342900">
              <a:buFont typeface="Arial" panose="020B0604020202020204" pitchFamily="34" charset="0"/>
              <a:buChar char="•"/>
            </a:pPr>
            <a:r>
              <a:rPr lang="en-US" sz="2400" dirty="0"/>
              <a:t>Accuracy</a:t>
            </a:r>
          </a:p>
          <a:p>
            <a:pPr marL="342900" indent="-342900">
              <a:buFont typeface="Arial" panose="020B0604020202020204" pitchFamily="34" charset="0"/>
              <a:buChar char="•"/>
            </a:pPr>
            <a:r>
              <a:rPr lang="en-US" sz="2400" dirty="0"/>
              <a:t>Data consistency</a:t>
            </a:r>
          </a:p>
          <a:p>
            <a:pPr marL="342900" indent="-342900">
              <a:buFont typeface="Arial" panose="020B0604020202020204" pitchFamily="34" charset="0"/>
              <a:buChar char="•"/>
            </a:pPr>
            <a:r>
              <a:rPr lang="en-US" sz="2400" dirty="0"/>
              <a:t>Duplicates</a:t>
            </a:r>
          </a:p>
        </p:txBody>
      </p:sp>
      <p:sp>
        <p:nvSpPr>
          <p:cNvPr id="4" name="Slide Number Placeholder 3">
            <a:extLst>
              <a:ext uri="{FF2B5EF4-FFF2-40B4-BE49-F238E27FC236}">
                <a16:creationId xmlns:a16="http://schemas.microsoft.com/office/drawing/2014/main" id="{BD173446-4B6A-F94C-9683-45E94BB5B84A}"/>
              </a:ext>
            </a:extLst>
          </p:cNvPr>
          <p:cNvSpPr>
            <a:spLocks noGrp="1"/>
          </p:cNvSpPr>
          <p:nvPr>
            <p:ph type="sldNum" sz="quarter" idx="12"/>
          </p:nvPr>
        </p:nvSpPr>
        <p:spPr/>
        <p:txBody>
          <a:bodyPr/>
          <a:lstStyle/>
          <a:p>
            <a:pPr>
              <a:defRPr/>
            </a:pPr>
            <a:fld id="{740F825C-949B-974C-AB99-C3CE0C97A40B}" type="slidenum">
              <a:rPr lang="en-GB" altLang="en-US" smtClean="0"/>
              <a:pPr>
                <a:defRPr/>
              </a:pPr>
              <a:t>24</a:t>
            </a:fld>
            <a:endParaRPr lang="en-GB" altLang="en-US"/>
          </a:p>
        </p:txBody>
      </p:sp>
    </p:spTree>
    <p:extLst>
      <p:ext uri="{BB962C8B-B14F-4D97-AF65-F5344CB8AC3E}">
        <p14:creationId xmlns:p14="http://schemas.microsoft.com/office/powerpoint/2010/main" val="39435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Types  </a:t>
            </a:r>
          </a:p>
        </p:txBody>
      </p:sp>
      <p:sp>
        <p:nvSpPr>
          <p:cNvPr id="4" name="Rectangle 3">
            <a:extLst>
              <a:ext uri="{FF2B5EF4-FFF2-40B4-BE49-F238E27FC236}">
                <a16:creationId xmlns:a16="http://schemas.microsoft.com/office/drawing/2014/main" id="{FC9D183F-CA1B-3F4C-8521-1C64F47C50FF}"/>
              </a:ext>
            </a:extLst>
          </p:cNvPr>
          <p:cNvSpPr/>
          <p:nvPr/>
        </p:nvSpPr>
        <p:spPr>
          <a:xfrm>
            <a:off x="971600" y="1603484"/>
            <a:ext cx="7560840" cy="1631216"/>
          </a:xfrm>
          <a:prstGeom prst="rect">
            <a:avLst/>
          </a:prstGeom>
        </p:spPr>
        <p:txBody>
          <a:bodyPr wrap="square">
            <a:spAutoFit/>
          </a:bodyPr>
          <a:lstStyle/>
          <a:p>
            <a:pPr marL="342900" indent="-342900">
              <a:buFont typeface="Arial" panose="020B0604020202020204" pitchFamily="34" charset="0"/>
              <a:buChar char="•"/>
            </a:pPr>
            <a:r>
              <a:rPr lang="en-US" sz="2000" dirty="0"/>
              <a:t>It’s important that the data values in each column are the correct data type that you are expecting them to be.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example, if the data should be in numeric format but you find string data in the column.</a:t>
            </a:r>
          </a:p>
        </p:txBody>
      </p:sp>
      <p:pic>
        <p:nvPicPr>
          <p:cNvPr id="6" name="Picture 5" descr="Text&#10;&#10;Description automatically generated">
            <a:extLst>
              <a:ext uri="{FF2B5EF4-FFF2-40B4-BE49-F238E27FC236}">
                <a16:creationId xmlns:a16="http://schemas.microsoft.com/office/drawing/2014/main" id="{85CBA0D7-D5F1-444C-8A7D-DA417298D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777189"/>
            <a:ext cx="3822700" cy="1879600"/>
          </a:xfrm>
          <a:prstGeom prst="rect">
            <a:avLst/>
          </a:prstGeom>
        </p:spPr>
      </p:pic>
      <p:sp>
        <p:nvSpPr>
          <p:cNvPr id="2" name="Slide Number Placeholder 1">
            <a:extLst>
              <a:ext uri="{FF2B5EF4-FFF2-40B4-BE49-F238E27FC236}">
                <a16:creationId xmlns:a16="http://schemas.microsoft.com/office/drawing/2014/main" id="{335F0E15-B6B3-5E4F-AD5C-F91404D90A3D}"/>
              </a:ext>
            </a:extLst>
          </p:cNvPr>
          <p:cNvSpPr>
            <a:spLocks noGrp="1"/>
          </p:cNvSpPr>
          <p:nvPr>
            <p:ph type="sldNum" sz="quarter" idx="12"/>
          </p:nvPr>
        </p:nvSpPr>
        <p:spPr/>
        <p:txBody>
          <a:bodyPr/>
          <a:lstStyle/>
          <a:p>
            <a:pPr>
              <a:defRPr/>
            </a:pPr>
            <a:fld id="{740F825C-949B-974C-AB99-C3CE0C97A40B}" type="slidenum">
              <a:rPr lang="en-GB" altLang="en-US" smtClean="0"/>
              <a:pPr>
                <a:defRPr/>
              </a:pPr>
              <a:t>25</a:t>
            </a:fld>
            <a:endParaRPr lang="en-GB" altLang="en-US"/>
          </a:p>
        </p:txBody>
      </p:sp>
    </p:spTree>
    <p:extLst>
      <p:ext uri="{BB962C8B-B14F-4D97-AF65-F5344CB8AC3E}">
        <p14:creationId xmlns:p14="http://schemas.microsoft.com/office/powerpoint/2010/main" val="2229950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p:txBody>
          <a:bodyPr/>
          <a:lstStyle/>
          <a:p>
            <a:r>
              <a:rPr lang="en-US" b="1" dirty="0">
                <a:solidFill>
                  <a:schemeClr val="accent2"/>
                </a:solidFill>
              </a:rPr>
              <a:t>Data Types  </a:t>
            </a:r>
          </a:p>
        </p:txBody>
      </p:sp>
      <p:pic>
        <p:nvPicPr>
          <p:cNvPr id="5" name="Picture 4" descr="Graphical user interface, text, application&#10;&#10;Description automatically generated">
            <a:extLst>
              <a:ext uri="{FF2B5EF4-FFF2-40B4-BE49-F238E27FC236}">
                <a16:creationId xmlns:a16="http://schemas.microsoft.com/office/drawing/2014/main" id="{763E17D8-7AF6-7647-9FB1-C2218997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775470"/>
            <a:ext cx="3975100" cy="1866900"/>
          </a:xfrm>
          <a:prstGeom prst="rect">
            <a:avLst/>
          </a:prstGeom>
        </p:spPr>
      </p:pic>
      <p:sp>
        <p:nvSpPr>
          <p:cNvPr id="7" name="Rectangle 6">
            <a:extLst>
              <a:ext uri="{FF2B5EF4-FFF2-40B4-BE49-F238E27FC236}">
                <a16:creationId xmlns:a16="http://schemas.microsoft.com/office/drawing/2014/main" id="{E328A679-C781-D24D-A971-AF6C52815439}"/>
              </a:ext>
            </a:extLst>
          </p:cNvPr>
          <p:cNvSpPr/>
          <p:nvPr/>
        </p:nvSpPr>
        <p:spPr>
          <a:xfrm>
            <a:off x="827584" y="3861048"/>
            <a:ext cx="7200800" cy="923330"/>
          </a:xfrm>
          <a:prstGeom prst="rect">
            <a:avLst/>
          </a:prstGeom>
        </p:spPr>
        <p:txBody>
          <a:bodyPr wrap="square">
            <a:spAutoFit/>
          </a:bodyPr>
          <a:lstStyle/>
          <a:p>
            <a:r>
              <a:rPr lang="en-US" dirty="0"/>
              <a:t>The dates are strings in YYYYMMDD format.</a:t>
            </a:r>
          </a:p>
          <a:p>
            <a:r>
              <a:rPr lang="en-US" dirty="0"/>
              <a:t>We want to convert it to a </a:t>
            </a:r>
            <a:r>
              <a:rPr lang="en-US" dirty="0">
                <a:hlinkClick r:id="rId4"/>
              </a:rPr>
              <a:t>Python datetime</a:t>
            </a:r>
            <a:r>
              <a:rPr lang="en-US" dirty="0"/>
              <a:t>, and pandas has an easy way of doing that with the </a:t>
            </a:r>
            <a:r>
              <a:rPr lang="en-US" dirty="0" err="1"/>
              <a:t>to_datetime</a:t>
            </a:r>
            <a:r>
              <a:rPr lang="en-US" dirty="0"/>
              <a:t>() method </a:t>
            </a:r>
          </a:p>
        </p:txBody>
      </p:sp>
      <p:pic>
        <p:nvPicPr>
          <p:cNvPr id="9" name="Picture 8" descr="Text&#10;&#10;Description automatically generated">
            <a:extLst>
              <a:ext uri="{FF2B5EF4-FFF2-40B4-BE49-F238E27FC236}">
                <a16:creationId xmlns:a16="http://schemas.microsoft.com/office/drawing/2014/main" id="{C2E62340-8BC0-AC49-9CD1-1EFE5E526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818" y="5003056"/>
            <a:ext cx="4958308" cy="1622162"/>
          </a:xfrm>
          <a:prstGeom prst="rect">
            <a:avLst/>
          </a:prstGeom>
        </p:spPr>
      </p:pic>
      <p:sp>
        <p:nvSpPr>
          <p:cNvPr id="2" name="Slide Number Placeholder 1">
            <a:extLst>
              <a:ext uri="{FF2B5EF4-FFF2-40B4-BE49-F238E27FC236}">
                <a16:creationId xmlns:a16="http://schemas.microsoft.com/office/drawing/2014/main" id="{3268A818-7BC2-B343-89D5-C4EF7344C2B8}"/>
              </a:ext>
            </a:extLst>
          </p:cNvPr>
          <p:cNvSpPr>
            <a:spLocks noGrp="1"/>
          </p:cNvSpPr>
          <p:nvPr>
            <p:ph type="sldNum" sz="quarter" idx="12"/>
          </p:nvPr>
        </p:nvSpPr>
        <p:spPr/>
        <p:txBody>
          <a:bodyPr/>
          <a:lstStyle/>
          <a:p>
            <a:pPr>
              <a:defRPr/>
            </a:pPr>
            <a:fld id="{740F825C-949B-974C-AB99-C3CE0C97A40B}" type="slidenum">
              <a:rPr lang="en-GB" altLang="en-US" smtClean="0"/>
              <a:pPr>
                <a:defRPr/>
              </a:pPr>
              <a:t>26</a:t>
            </a:fld>
            <a:endParaRPr lang="en-GB" altLang="en-US"/>
          </a:p>
        </p:txBody>
      </p:sp>
    </p:spTree>
    <p:extLst>
      <p:ext uri="{BB962C8B-B14F-4D97-AF65-F5344CB8AC3E}">
        <p14:creationId xmlns:p14="http://schemas.microsoft.com/office/powerpoint/2010/main" val="10848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4462760"/>
          </a:xfrm>
          <a:prstGeom prst="rect">
            <a:avLst/>
          </a:prstGeom>
        </p:spPr>
        <p:txBody>
          <a:bodyPr wrap="square">
            <a:spAutoFit/>
          </a:bodyPr>
          <a:lstStyle/>
          <a:p>
            <a:pPr marL="285750" indent="-285750">
              <a:buFont typeface="Arial" panose="020B0604020202020204" pitchFamily="34" charset="0"/>
              <a:buChar char="•"/>
            </a:pPr>
            <a:r>
              <a:rPr lang="en-US" sz="2000" dirty="0"/>
              <a:t>Make sure any constraints on the data are respected.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There are many types of constraints that you might need to follow with a given dataset.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cleaning it, you will want to make sure that you test any of them that are relevant.</a:t>
            </a:r>
          </a:p>
          <a:p>
            <a:endParaRPr lang="en-US" dirty="0"/>
          </a:p>
          <a:p>
            <a:endParaRPr lang="en-US" dirty="0"/>
          </a:p>
          <a:p>
            <a:pPr marL="285750" indent="-285750">
              <a:buFont typeface="Arial" panose="020B0604020202020204" pitchFamily="34" charset="0"/>
              <a:buChar char="•"/>
            </a:pPr>
            <a:r>
              <a:rPr lang="en-US" b="1" dirty="0"/>
              <a:t>Date ranges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Number ranges</a:t>
            </a:r>
            <a:r>
              <a:rPr lang="en-US" dirty="0"/>
              <a:t> — Minimum or maximum values for a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Non-null constraints</a:t>
            </a:r>
            <a:r>
              <a:rPr lang="en-US" dirty="0"/>
              <a:t> — If a value should not be null but is.</a:t>
            </a:r>
          </a:p>
          <a:p>
            <a:endParaRPr lang="en-US" dirty="0"/>
          </a:p>
        </p:txBody>
      </p:sp>
      <p:sp>
        <p:nvSpPr>
          <p:cNvPr id="4" name="Slide Number Placeholder 3">
            <a:extLst>
              <a:ext uri="{FF2B5EF4-FFF2-40B4-BE49-F238E27FC236}">
                <a16:creationId xmlns:a16="http://schemas.microsoft.com/office/drawing/2014/main" id="{7C9B3C8C-CDA2-CE47-991C-FEE0813D2EB8}"/>
              </a:ext>
            </a:extLst>
          </p:cNvPr>
          <p:cNvSpPr>
            <a:spLocks noGrp="1"/>
          </p:cNvSpPr>
          <p:nvPr>
            <p:ph type="sldNum" sz="quarter" idx="12"/>
          </p:nvPr>
        </p:nvSpPr>
        <p:spPr/>
        <p:txBody>
          <a:bodyPr/>
          <a:lstStyle/>
          <a:p>
            <a:pPr>
              <a:defRPr/>
            </a:pPr>
            <a:fld id="{740F825C-949B-974C-AB99-C3CE0C97A40B}" type="slidenum">
              <a:rPr lang="en-GB" altLang="en-US" smtClean="0"/>
              <a:pPr>
                <a:defRPr/>
              </a:pPr>
              <a:t>27</a:t>
            </a:fld>
            <a:endParaRPr lang="en-GB" altLang="en-US"/>
          </a:p>
        </p:txBody>
      </p:sp>
    </p:spTree>
    <p:extLst>
      <p:ext uri="{BB962C8B-B14F-4D97-AF65-F5344CB8AC3E}">
        <p14:creationId xmlns:p14="http://schemas.microsoft.com/office/powerpoint/2010/main" val="3530243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4247317"/>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Unique constraints</a:t>
            </a:r>
            <a:r>
              <a:rPr lang="en-US" dirty="0"/>
              <a:t> — Two or more column values must be unique together in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Foreign key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Patterns</a:t>
            </a:r>
            <a:r>
              <a:rPr lang="en-US" dirty="0"/>
              <a:t> — If the data should be in the format of an email address or phone number, it can be validated with regular expressions for these patterns.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working with geographic data like longitude and latitude, you could set boundaries for acceptable latitude and longitude coordinates if you know where your data points should be located, and if points fall far outside of that boundary you know you need to examine it further.</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F44A2E6-A62A-9C4B-B48D-D0401D089F2B}"/>
              </a:ext>
            </a:extLst>
          </p:cNvPr>
          <p:cNvSpPr>
            <a:spLocks noGrp="1"/>
          </p:cNvSpPr>
          <p:nvPr>
            <p:ph type="sldNum" sz="quarter" idx="12"/>
          </p:nvPr>
        </p:nvSpPr>
        <p:spPr/>
        <p:txBody>
          <a:bodyPr/>
          <a:lstStyle/>
          <a:p>
            <a:pPr>
              <a:defRPr/>
            </a:pPr>
            <a:fld id="{740F825C-949B-974C-AB99-C3CE0C97A40B}" type="slidenum">
              <a:rPr lang="en-GB" altLang="en-US" smtClean="0"/>
              <a:pPr>
                <a:defRPr/>
              </a:pPr>
              <a:t>28</a:t>
            </a:fld>
            <a:endParaRPr lang="en-GB" altLang="en-US"/>
          </a:p>
        </p:txBody>
      </p:sp>
    </p:spTree>
    <p:extLst>
      <p:ext uri="{BB962C8B-B14F-4D97-AF65-F5344CB8AC3E}">
        <p14:creationId xmlns:p14="http://schemas.microsoft.com/office/powerpoint/2010/main" val="112297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Data Constraints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Text&#10;&#10;Description automatically generated">
            <a:extLst>
              <a:ext uri="{FF2B5EF4-FFF2-40B4-BE49-F238E27FC236}">
                <a16:creationId xmlns:a16="http://schemas.microsoft.com/office/drawing/2014/main" id="{DB3CB5A3-9A9F-E943-9800-C28D8029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800223"/>
            <a:ext cx="6007100" cy="1003300"/>
          </a:xfrm>
          <a:prstGeom prst="rect">
            <a:avLst/>
          </a:prstGeom>
        </p:spPr>
      </p:pic>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2308324"/>
          </a:xfrm>
          <a:prstGeom prst="rect">
            <a:avLst/>
          </a:prstGeom>
        </p:spPr>
        <p:txBody>
          <a:bodyPr wrap="square">
            <a:spAutoFit/>
          </a:bodyPr>
          <a:lstStyle/>
          <a:p>
            <a:pPr marL="285750" indent="-285750">
              <a:buFont typeface="Arial" panose="020B0604020202020204" pitchFamily="34" charset="0"/>
              <a:buChar char="•"/>
            </a:pPr>
            <a:r>
              <a:rPr lang="en-US" dirty="0"/>
              <a:t>The building violations data should all have dates in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converted the column to the Python datetime format, so we could test that the date range is correct by creating a </a:t>
            </a:r>
            <a:r>
              <a:rPr lang="en-US" dirty="0" err="1"/>
              <a:t>boolean</a:t>
            </a:r>
            <a:r>
              <a:rPr lang="en-US" dirty="0"/>
              <a:t> mask </a:t>
            </a:r>
          </a:p>
          <a:p>
            <a:endParaRPr lang="en-US" dirty="0"/>
          </a:p>
          <a:p>
            <a:pPr marL="285750" indent="-285750">
              <a:buFont typeface="Arial" panose="020B0604020202020204" pitchFamily="34" charset="0"/>
              <a:buChar char="•"/>
            </a:pPr>
            <a:r>
              <a:rPr lang="en-US" dirty="0"/>
              <a:t>An array of True or False values for each item in the column — and then making sure that all rows that return True add up to the number of rows I expect to have.</a:t>
            </a:r>
          </a:p>
        </p:txBody>
      </p:sp>
      <p:sp>
        <p:nvSpPr>
          <p:cNvPr id="4" name="Slide Number Placeholder 3">
            <a:extLst>
              <a:ext uri="{FF2B5EF4-FFF2-40B4-BE49-F238E27FC236}">
                <a16:creationId xmlns:a16="http://schemas.microsoft.com/office/drawing/2014/main" id="{0C0F58EA-BA73-B64D-8959-42BAE8067848}"/>
              </a:ext>
            </a:extLst>
          </p:cNvPr>
          <p:cNvSpPr>
            <a:spLocks noGrp="1"/>
          </p:cNvSpPr>
          <p:nvPr>
            <p:ph type="sldNum" sz="quarter" idx="12"/>
          </p:nvPr>
        </p:nvSpPr>
        <p:spPr/>
        <p:txBody>
          <a:bodyPr/>
          <a:lstStyle/>
          <a:p>
            <a:pPr>
              <a:defRPr/>
            </a:pPr>
            <a:fld id="{740F825C-949B-974C-AB99-C3CE0C97A40B}" type="slidenum">
              <a:rPr lang="en-GB" altLang="en-US" smtClean="0"/>
              <a:pPr>
                <a:defRPr/>
              </a:pPr>
              <a:t>29</a:t>
            </a:fld>
            <a:endParaRPr lang="en-GB" altLang="en-US"/>
          </a:p>
        </p:txBody>
      </p:sp>
    </p:spTree>
    <p:extLst>
      <p:ext uri="{BB962C8B-B14F-4D97-AF65-F5344CB8AC3E}">
        <p14:creationId xmlns:p14="http://schemas.microsoft.com/office/powerpoint/2010/main" val="85492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5" name="Rectangle 4">
            <a:extLst>
              <a:ext uri="{FF2B5EF4-FFF2-40B4-BE49-F238E27FC236}">
                <a16:creationId xmlns:a16="http://schemas.microsoft.com/office/drawing/2014/main" id="{BC3136DD-43A8-3E44-8FF7-6856136D3AE1}"/>
              </a:ext>
            </a:extLst>
          </p:cNvPr>
          <p:cNvSpPr/>
          <p:nvPr/>
        </p:nvSpPr>
        <p:spPr>
          <a:xfrm>
            <a:off x="904500" y="2062589"/>
            <a:ext cx="6907860" cy="646331"/>
          </a:xfrm>
          <a:prstGeom prst="rect">
            <a:avLst/>
          </a:prstGeom>
        </p:spPr>
        <p:txBody>
          <a:bodyPr wrap="square">
            <a:spAutoFit/>
          </a:bodyPr>
          <a:lstStyle/>
          <a:p>
            <a:r>
              <a:rPr lang="en-US" dirty="0"/>
              <a:t>https://</a:t>
            </a:r>
            <a:r>
              <a:rPr lang="en-US" dirty="0" err="1"/>
              <a:t>github.com</a:t>
            </a:r>
            <a:r>
              <a:rPr lang="en-US" dirty="0"/>
              <a:t>/</a:t>
            </a:r>
            <a:r>
              <a:rPr lang="en-US" dirty="0" err="1"/>
              <a:t>moeraza</a:t>
            </a:r>
            <a:r>
              <a:rPr lang="en-US" dirty="0"/>
              <a:t>/</a:t>
            </a:r>
            <a:r>
              <a:rPr lang="en-US" dirty="0" err="1"/>
              <a:t>pandas_data_wrangling</a:t>
            </a:r>
            <a:r>
              <a:rPr lang="en-US" dirty="0"/>
              <a:t>/blob/master/data/</a:t>
            </a:r>
            <a:r>
              <a:rPr lang="en-US" dirty="0" err="1"/>
              <a:t>breast_cancer_data.csv</a:t>
            </a:r>
            <a:endParaRPr lang="en-US" dirty="0"/>
          </a:p>
        </p:txBody>
      </p:sp>
      <p:pic>
        <p:nvPicPr>
          <p:cNvPr id="9" name="Picture 8" descr="Table&#10;&#10;Description automatically generated">
            <a:extLst>
              <a:ext uri="{FF2B5EF4-FFF2-40B4-BE49-F238E27FC236}">
                <a16:creationId xmlns:a16="http://schemas.microsoft.com/office/drawing/2014/main" id="{E3809258-777B-C841-8F00-1498E7940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90" y="3070701"/>
            <a:ext cx="7308418" cy="2851742"/>
          </a:xfrm>
          <a:prstGeom prst="rect">
            <a:avLst/>
          </a:prstGeom>
        </p:spPr>
      </p:pic>
      <p:sp>
        <p:nvSpPr>
          <p:cNvPr id="4" name="Slide Number Placeholder 3">
            <a:extLst>
              <a:ext uri="{FF2B5EF4-FFF2-40B4-BE49-F238E27FC236}">
                <a16:creationId xmlns:a16="http://schemas.microsoft.com/office/drawing/2014/main" id="{17DBA8CE-5939-7C45-8C36-ACC426790BFD}"/>
              </a:ext>
            </a:extLst>
          </p:cNvPr>
          <p:cNvSpPr>
            <a:spLocks noGrp="1"/>
          </p:cNvSpPr>
          <p:nvPr>
            <p:ph type="sldNum" sz="quarter" idx="12"/>
          </p:nvPr>
        </p:nvSpPr>
        <p:spPr/>
        <p:txBody>
          <a:bodyPr/>
          <a:lstStyle/>
          <a:p>
            <a:pPr>
              <a:defRPr/>
            </a:pPr>
            <a:fld id="{740F825C-949B-974C-AB99-C3CE0C97A40B}" type="slidenum">
              <a:rPr lang="en-GB" altLang="en-US" smtClean="0"/>
              <a:pPr>
                <a:defRPr/>
              </a:pPr>
              <a:t>3</a:t>
            </a:fld>
            <a:endParaRPr lang="en-GB" altLang="en-US"/>
          </a:p>
        </p:txBody>
      </p:sp>
    </p:spTree>
    <p:extLst>
      <p:ext uri="{BB962C8B-B14F-4D97-AF65-F5344CB8AC3E}">
        <p14:creationId xmlns:p14="http://schemas.microsoft.com/office/powerpoint/2010/main" val="989809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Uniformity &amp; Data Accuracy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4524315"/>
          </a:xfrm>
          <a:prstGeom prst="rect">
            <a:avLst/>
          </a:prstGeom>
        </p:spPr>
        <p:txBody>
          <a:bodyPr wrap="square">
            <a:spAutoFit/>
          </a:bodyPr>
          <a:lstStyle/>
          <a:p>
            <a:pPr marL="285750" indent="-285750">
              <a:buFont typeface="Arial" panose="020B0604020202020204" pitchFamily="34" charset="0"/>
              <a:buChar char="•"/>
            </a:pPr>
            <a:r>
              <a:rPr lang="en-US" dirty="0"/>
              <a:t>Values in a dataset should be the correct datatype, and they should also be uniform in </a:t>
            </a:r>
            <a:r>
              <a:rPr lang="en-US" i="1" dirty="0"/>
              <a:t>units</a:t>
            </a:r>
            <a:r>
              <a:rPr lang="en-US" dirty="0"/>
              <a:t>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some samples in a column are in miles-per-hour units while others are in kilometers-per-hour, then any analysis will be based on partially incorrect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Checking for data accuracy can be closely tied to the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user might enter a U.S. phone number as “000–000–0000”, which is the correct format and would pass any kind of regular expression, but it might not be a real phone number.</a:t>
            </a:r>
          </a:p>
          <a:p>
            <a:endParaRPr lang="en-US" dirty="0"/>
          </a:p>
          <a:p>
            <a:endParaRPr lang="en-US" dirty="0"/>
          </a:p>
        </p:txBody>
      </p:sp>
      <p:sp>
        <p:nvSpPr>
          <p:cNvPr id="4" name="Slide Number Placeholder 3">
            <a:extLst>
              <a:ext uri="{FF2B5EF4-FFF2-40B4-BE49-F238E27FC236}">
                <a16:creationId xmlns:a16="http://schemas.microsoft.com/office/drawing/2014/main" id="{422FD91D-BE8D-2043-A7A1-993D77B00F5C}"/>
              </a:ext>
            </a:extLst>
          </p:cNvPr>
          <p:cNvSpPr>
            <a:spLocks noGrp="1"/>
          </p:cNvSpPr>
          <p:nvPr>
            <p:ph type="sldNum" sz="quarter" idx="12"/>
          </p:nvPr>
        </p:nvSpPr>
        <p:spPr/>
        <p:txBody>
          <a:bodyPr/>
          <a:lstStyle/>
          <a:p>
            <a:pPr>
              <a:defRPr/>
            </a:pPr>
            <a:fld id="{740F825C-949B-974C-AB99-C3CE0C97A40B}" type="slidenum">
              <a:rPr lang="en-GB" altLang="en-US" smtClean="0"/>
              <a:pPr>
                <a:defRPr/>
              </a:pPr>
              <a:t>30</a:t>
            </a:fld>
            <a:endParaRPr lang="en-GB" altLang="en-US"/>
          </a:p>
        </p:txBody>
      </p:sp>
    </p:spTree>
    <p:extLst>
      <p:ext uri="{BB962C8B-B14F-4D97-AF65-F5344CB8AC3E}">
        <p14:creationId xmlns:p14="http://schemas.microsoft.com/office/powerpoint/2010/main" val="160401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53752"/>
            <a:ext cx="8229600" cy="1143000"/>
          </a:xfrm>
        </p:spPr>
        <p:txBody>
          <a:bodyPr/>
          <a:lstStyle/>
          <a:p>
            <a:r>
              <a:rPr lang="en-US" b="1" dirty="0">
                <a:solidFill>
                  <a:schemeClr val="accent2"/>
                </a:solidFill>
              </a:rPr>
              <a:t>Fixing up formats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971600" y="1411548"/>
            <a:ext cx="7560840" cy="2862322"/>
          </a:xfrm>
          <a:prstGeom prst="rect">
            <a:avLst/>
          </a:prstGeom>
        </p:spPr>
        <p:txBody>
          <a:bodyPr wrap="square">
            <a:spAutoFit/>
          </a:bodyPr>
          <a:lstStyle/>
          <a:p>
            <a:pPr marL="342900" indent="-342900">
              <a:buFont typeface="Arial" panose="020B0604020202020204" pitchFamily="34" charset="0"/>
              <a:buChar char="•"/>
            </a:pPr>
            <a:r>
              <a:rPr lang="en-US" sz="2000" dirty="0"/>
              <a:t>Often when data is saved or translated from one format to another, some data may not be translated correctly.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example,  The timestamp may contain numbers like 20090609231247 instead of timestamps in the expected format: 2009-06-09 23:12:47.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typical job when it comes to cleaning data is correcting these types of issues.</a:t>
            </a:r>
          </a:p>
        </p:txBody>
      </p:sp>
      <p:sp>
        <p:nvSpPr>
          <p:cNvPr id="4" name="Slide Number Placeholder 3">
            <a:extLst>
              <a:ext uri="{FF2B5EF4-FFF2-40B4-BE49-F238E27FC236}">
                <a16:creationId xmlns:a16="http://schemas.microsoft.com/office/drawing/2014/main" id="{829AA376-ECE4-044A-9F31-4BEF8CD052BD}"/>
              </a:ext>
            </a:extLst>
          </p:cNvPr>
          <p:cNvSpPr>
            <a:spLocks noGrp="1"/>
          </p:cNvSpPr>
          <p:nvPr>
            <p:ph type="sldNum" sz="quarter" idx="12"/>
          </p:nvPr>
        </p:nvSpPr>
        <p:spPr/>
        <p:txBody>
          <a:bodyPr/>
          <a:lstStyle/>
          <a:p>
            <a:pPr>
              <a:defRPr/>
            </a:pPr>
            <a:fld id="{740F825C-949B-974C-AB99-C3CE0C97A40B}" type="slidenum">
              <a:rPr lang="en-GB" altLang="en-US" smtClean="0"/>
              <a:pPr>
                <a:defRPr/>
              </a:pPr>
              <a:t>31</a:t>
            </a:fld>
            <a:endParaRPr lang="en-GB" altLang="en-US"/>
          </a:p>
        </p:txBody>
      </p:sp>
    </p:spTree>
    <p:extLst>
      <p:ext uri="{BB962C8B-B14F-4D97-AF65-F5344CB8AC3E}">
        <p14:creationId xmlns:p14="http://schemas.microsoft.com/office/powerpoint/2010/main" val="245772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Consistency, Duplicates &amp; Missing Values </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706F6602-14AD-6D40-9441-0857380DE873}"/>
              </a:ext>
            </a:extLst>
          </p:cNvPr>
          <p:cNvSpPr/>
          <p:nvPr/>
        </p:nvSpPr>
        <p:spPr>
          <a:xfrm>
            <a:off x="827584" y="2305992"/>
            <a:ext cx="7560840" cy="3170099"/>
          </a:xfrm>
          <a:prstGeom prst="rect">
            <a:avLst/>
          </a:prstGeom>
        </p:spPr>
        <p:txBody>
          <a:bodyPr wrap="square">
            <a:spAutoFit/>
          </a:bodyPr>
          <a:lstStyle/>
          <a:p>
            <a:pPr marL="342900" indent="-342900">
              <a:buFont typeface="Arial" panose="020B0604020202020204" pitchFamily="34" charset="0"/>
              <a:buChar char="•"/>
            </a:pPr>
            <a:r>
              <a:rPr lang="en-US" sz="2000" dirty="0"/>
              <a:t>Data should be consistent across data sources.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you have data about a retail product, and the price is different in two different tables, it might be a problem.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a user accidentally submits a form twice, or you scrape a website twice without realizing it, or in plenty of other scenarios, you could end up with duplicate data.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Missing values should be taken care of </a:t>
            </a:r>
          </a:p>
        </p:txBody>
      </p:sp>
      <p:sp>
        <p:nvSpPr>
          <p:cNvPr id="4" name="Slide Number Placeholder 3">
            <a:extLst>
              <a:ext uri="{FF2B5EF4-FFF2-40B4-BE49-F238E27FC236}">
                <a16:creationId xmlns:a16="http://schemas.microsoft.com/office/drawing/2014/main" id="{FC44A4A4-8035-3F40-A124-ABFC6181098E}"/>
              </a:ext>
            </a:extLst>
          </p:cNvPr>
          <p:cNvSpPr>
            <a:spLocks noGrp="1"/>
          </p:cNvSpPr>
          <p:nvPr>
            <p:ph type="sldNum" sz="quarter" idx="12"/>
          </p:nvPr>
        </p:nvSpPr>
        <p:spPr/>
        <p:txBody>
          <a:bodyPr/>
          <a:lstStyle/>
          <a:p>
            <a:pPr>
              <a:defRPr/>
            </a:pPr>
            <a:fld id="{740F825C-949B-974C-AB99-C3CE0C97A40B}" type="slidenum">
              <a:rPr lang="en-GB" altLang="en-US" smtClean="0"/>
              <a:pPr>
                <a:defRPr/>
              </a:pPr>
              <a:t>32</a:t>
            </a:fld>
            <a:endParaRPr lang="en-GB" altLang="en-US"/>
          </a:p>
        </p:txBody>
      </p:sp>
    </p:spTree>
    <p:extLst>
      <p:ext uri="{BB962C8B-B14F-4D97-AF65-F5344CB8AC3E}">
        <p14:creationId xmlns:p14="http://schemas.microsoft.com/office/powerpoint/2010/main" val="207127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What to do with missing values?</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29F8DCD5-BCE2-DC48-9909-87E6AEAE8E18}"/>
              </a:ext>
            </a:extLst>
          </p:cNvPr>
          <p:cNvSpPr/>
          <p:nvPr/>
        </p:nvSpPr>
        <p:spPr>
          <a:xfrm>
            <a:off x="851918" y="2161390"/>
            <a:ext cx="7176465" cy="3416320"/>
          </a:xfrm>
          <a:prstGeom prst="rect">
            <a:avLst/>
          </a:prstGeom>
        </p:spPr>
        <p:txBody>
          <a:bodyPr wrap="square">
            <a:spAutoFit/>
          </a:bodyPr>
          <a:lstStyle/>
          <a:p>
            <a:r>
              <a:rPr lang="en-US" b="1" dirty="0"/>
              <a:t>First, try to figure out why the data is missing</a:t>
            </a:r>
          </a:p>
          <a:p>
            <a:endParaRPr lang="en-US" dirty="0"/>
          </a:p>
          <a:p>
            <a:r>
              <a:rPr lang="en-US" dirty="0"/>
              <a:t>With the building violations data, it seems reasonable to think that there should always be an </a:t>
            </a:r>
            <a:r>
              <a:rPr lang="en-US" dirty="0" err="1"/>
              <a:t>issue_date</a:t>
            </a:r>
            <a:r>
              <a:rPr lang="en-US" dirty="0"/>
              <a:t> for a violation, so if it were missing then there had likely been a value for it, but it didn’t get recorded properly, or something like that.</a:t>
            </a:r>
          </a:p>
          <a:p>
            <a:endParaRPr lang="en-US" dirty="0"/>
          </a:p>
          <a:p>
            <a:endParaRPr lang="en-US" dirty="0"/>
          </a:p>
          <a:p>
            <a:r>
              <a:rPr lang="en-US" dirty="0"/>
              <a:t>On the other hand, there are other columns like </a:t>
            </a:r>
            <a:r>
              <a:rPr lang="en-US" dirty="0" err="1"/>
              <a:t>disposition_comments</a:t>
            </a:r>
            <a:r>
              <a:rPr lang="en-US" dirty="0"/>
              <a:t>, where maybe there was no comment entered, or it hasn’t been entered yet, or comments are optional. So it could reasonably have a null value.</a:t>
            </a:r>
          </a:p>
        </p:txBody>
      </p:sp>
      <p:sp>
        <p:nvSpPr>
          <p:cNvPr id="5" name="Slide Number Placeholder 4">
            <a:extLst>
              <a:ext uri="{FF2B5EF4-FFF2-40B4-BE49-F238E27FC236}">
                <a16:creationId xmlns:a16="http://schemas.microsoft.com/office/drawing/2014/main" id="{5ECC41CE-3D43-A947-AC4F-3CA461FC6521}"/>
              </a:ext>
            </a:extLst>
          </p:cNvPr>
          <p:cNvSpPr>
            <a:spLocks noGrp="1"/>
          </p:cNvSpPr>
          <p:nvPr>
            <p:ph type="sldNum" sz="quarter" idx="12"/>
          </p:nvPr>
        </p:nvSpPr>
        <p:spPr/>
        <p:txBody>
          <a:bodyPr/>
          <a:lstStyle/>
          <a:p>
            <a:pPr>
              <a:defRPr/>
            </a:pPr>
            <a:fld id="{740F825C-949B-974C-AB99-C3CE0C97A40B}" type="slidenum">
              <a:rPr lang="en-GB" altLang="en-US" smtClean="0"/>
              <a:pPr>
                <a:defRPr/>
              </a:pPr>
              <a:t>33</a:t>
            </a:fld>
            <a:endParaRPr lang="en-GB" altLang="en-US"/>
          </a:p>
        </p:txBody>
      </p:sp>
    </p:spTree>
    <p:extLst>
      <p:ext uri="{BB962C8B-B14F-4D97-AF65-F5344CB8AC3E}">
        <p14:creationId xmlns:p14="http://schemas.microsoft.com/office/powerpoint/2010/main" val="569121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Title 2">
            <a:extLst>
              <a:ext uri="{FF2B5EF4-FFF2-40B4-BE49-F238E27FC236}">
                <a16:creationId xmlns:a16="http://schemas.microsoft.com/office/drawing/2014/main" id="{ABD7202D-4817-D64A-92ED-809393C08484}"/>
              </a:ext>
            </a:extLst>
          </p:cNvPr>
          <p:cNvSpPr>
            <a:spLocks noGrp="1"/>
          </p:cNvSpPr>
          <p:nvPr>
            <p:ph type="title"/>
          </p:nvPr>
        </p:nvSpPr>
        <p:spPr>
          <a:xfrm>
            <a:off x="457200" y="449293"/>
            <a:ext cx="8229600" cy="1143000"/>
          </a:xfrm>
        </p:spPr>
        <p:txBody>
          <a:bodyPr/>
          <a:lstStyle/>
          <a:p>
            <a:r>
              <a:rPr lang="en-US" b="1" dirty="0">
                <a:solidFill>
                  <a:schemeClr val="accent2"/>
                </a:solidFill>
              </a:rPr>
              <a:t>What to do with missing values?</a:t>
            </a:r>
          </a:p>
        </p:txBody>
      </p:sp>
      <p:sp>
        <p:nvSpPr>
          <p:cNvPr id="2" name="Rectangle 1">
            <a:extLst>
              <a:ext uri="{FF2B5EF4-FFF2-40B4-BE49-F238E27FC236}">
                <a16:creationId xmlns:a16="http://schemas.microsoft.com/office/drawing/2014/main" id="{C4642E75-A8C5-D846-8B66-2EE6309D56DA}"/>
              </a:ext>
            </a:extLst>
          </p:cNvPr>
          <p:cNvSpPr/>
          <p:nvPr/>
        </p:nvSpPr>
        <p:spPr>
          <a:xfrm>
            <a:off x="827584" y="1397675"/>
            <a:ext cx="7704856"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8F75FDF5-4183-4148-8E5A-25C479042F50}"/>
              </a:ext>
            </a:extLst>
          </p:cNvPr>
          <p:cNvSpPr/>
          <p:nvPr/>
        </p:nvSpPr>
        <p:spPr>
          <a:xfrm>
            <a:off x="1043608" y="1935491"/>
            <a:ext cx="7128792" cy="3139321"/>
          </a:xfrm>
          <a:prstGeom prst="rect">
            <a:avLst/>
          </a:prstGeom>
        </p:spPr>
        <p:txBody>
          <a:bodyPr wrap="square">
            <a:spAutoFit/>
          </a:bodyPr>
          <a:lstStyle/>
          <a:p>
            <a:r>
              <a:rPr lang="en-US" b="1" dirty="0"/>
              <a:t>Delete or replace</a:t>
            </a:r>
            <a:endParaRPr lang="en-US" dirty="0"/>
          </a:p>
          <a:p>
            <a:endParaRPr lang="en-US" dirty="0"/>
          </a:p>
          <a:p>
            <a:r>
              <a:rPr lang="en-US" dirty="0"/>
              <a:t>When a dataset has missing or null values, it’s important to decide what to do about them in the context of your project.</a:t>
            </a:r>
          </a:p>
          <a:p>
            <a:endParaRPr lang="en-US" dirty="0"/>
          </a:p>
          <a:p>
            <a:r>
              <a:rPr lang="en-US" dirty="0"/>
              <a:t>There are two basic options.</a:t>
            </a:r>
          </a:p>
          <a:p>
            <a:endParaRPr lang="en-US" dirty="0"/>
          </a:p>
          <a:p>
            <a:endParaRPr lang="en-US" dirty="0"/>
          </a:p>
          <a:p>
            <a:pPr>
              <a:buFont typeface="+mj-lt"/>
              <a:buAutoNum type="arabicPeriod"/>
            </a:pPr>
            <a:r>
              <a:rPr lang="en-US" dirty="0"/>
              <a:t>Delete rows or columns with missing values.</a:t>
            </a:r>
          </a:p>
          <a:p>
            <a:pPr>
              <a:buFont typeface="+mj-lt"/>
              <a:buAutoNum type="arabicPeriod"/>
            </a:pPr>
            <a:endParaRPr lang="en-US" dirty="0"/>
          </a:p>
          <a:p>
            <a:pPr>
              <a:buFont typeface="+mj-lt"/>
              <a:buAutoNum type="arabicPeriod"/>
            </a:pPr>
            <a:r>
              <a:rPr lang="en-US" dirty="0"/>
              <a:t>Replace missing values.</a:t>
            </a:r>
          </a:p>
        </p:txBody>
      </p:sp>
      <p:sp>
        <p:nvSpPr>
          <p:cNvPr id="4" name="Slide Number Placeholder 3">
            <a:extLst>
              <a:ext uri="{FF2B5EF4-FFF2-40B4-BE49-F238E27FC236}">
                <a16:creationId xmlns:a16="http://schemas.microsoft.com/office/drawing/2014/main" id="{4D9FF774-C9BA-2140-843E-B959CB0A1913}"/>
              </a:ext>
            </a:extLst>
          </p:cNvPr>
          <p:cNvSpPr>
            <a:spLocks noGrp="1"/>
          </p:cNvSpPr>
          <p:nvPr>
            <p:ph type="sldNum" sz="quarter" idx="12"/>
          </p:nvPr>
        </p:nvSpPr>
        <p:spPr/>
        <p:txBody>
          <a:bodyPr/>
          <a:lstStyle/>
          <a:p>
            <a:pPr>
              <a:defRPr/>
            </a:pPr>
            <a:fld id="{740F825C-949B-974C-AB99-C3CE0C97A40B}" type="slidenum">
              <a:rPr lang="en-GB" altLang="en-US" smtClean="0"/>
              <a:pPr>
                <a:defRPr/>
              </a:pPr>
              <a:t>34</a:t>
            </a:fld>
            <a:endParaRPr lang="en-GB" altLang="en-US"/>
          </a:p>
        </p:txBody>
      </p:sp>
    </p:spTree>
    <p:extLst>
      <p:ext uri="{BB962C8B-B14F-4D97-AF65-F5344CB8AC3E}">
        <p14:creationId xmlns:p14="http://schemas.microsoft.com/office/powerpoint/2010/main" val="2331820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770485"/>
            <a:ext cx="8229600" cy="1143000"/>
          </a:xfrm>
        </p:spPr>
        <p:txBody>
          <a:bodyPr/>
          <a:lstStyle/>
          <a:p>
            <a:r>
              <a:rPr lang="en-US" sz="4000" b="1" dirty="0">
                <a:solidFill>
                  <a:schemeClr val="accent2"/>
                </a:solidFill>
              </a:rPr>
              <a:t>More on </a:t>
            </a:r>
            <a:br>
              <a:rPr lang="en-US" sz="4000" b="1" dirty="0">
                <a:solidFill>
                  <a:schemeClr val="accent2"/>
                </a:solidFill>
              </a:rPr>
            </a:br>
            <a:r>
              <a:rPr lang="en-US" sz="4000" b="1" dirty="0">
                <a:solidFill>
                  <a:schemeClr val="accent2"/>
                </a:solidFill>
              </a:rPr>
              <a:t>Handling Missing Values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2000" b="1" dirty="0">
              <a:solidFill>
                <a:schemeClr val="bg2"/>
              </a:solidFill>
            </a:endParaRPr>
          </a:p>
          <a:p>
            <a:endParaRPr lang="en-US" sz="2000" dirty="0"/>
          </a:p>
        </p:txBody>
      </p:sp>
      <p:sp>
        <p:nvSpPr>
          <p:cNvPr id="4" name="Rectangle 3">
            <a:extLst>
              <a:ext uri="{FF2B5EF4-FFF2-40B4-BE49-F238E27FC236}">
                <a16:creationId xmlns:a16="http://schemas.microsoft.com/office/drawing/2014/main" id="{65200016-152F-F24B-8BCA-E0BE8CD7EB0B}"/>
              </a:ext>
            </a:extLst>
          </p:cNvPr>
          <p:cNvSpPr/>
          <p:nvPr/>
        </p:nvSpPr>
        <p:spPr>
          <a:xfrm>
            <a:off x="1331640" y="5756831"/>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791DA1EF-0CA0-8245-9615-9D208C54C0A4}"/>
              </a:ext>
            </a:extLst>
          </p:cNvPr>
          <p:cNvSpPr>
            <a:spLocks noGrp="1"/>
          </p:cNvSpPr>
          <p:nvPr>
            <p:ph type="sldNum" sz="quarter" idx="12"/>
          </p:nvPr>
        </p:nvSpPr>
        <p:spPr/>
        <p:txBody>
          <a:bodyPr/>
          <a:lstStyle/>
          <a:p>
            <a:pPr>
              <a:defRPr/>
            </a:pPr>
            <a:fld id="{740F825C-949B-974C-AB99-C3CE0C97A40B}" type="slidenum">
              <a:rPr lang="en-GB" altLang="en-US" smtClean="0"/>
              <a:pPr>
                <a:defRPr/>
              </a:pPr>
              <a:t>35</a:t>
            </a:fld>
            <a:endParaRPr lang="en-GB" altLang="en-US"/>
          </a:p>
        </p:txBody>
      </p:sp>
    </p:spTree>
    <p:extLst>
      <p:ext uri="{BB962C8B-B14F-4D97-AF65-F5344CB8AC3E}">
        <p14:creationId xmlns:p14="http://schemas.microsoft.com/office/powerpoint/2010/main" val="324564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NFL Dataset</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Slide Number Placeholder 2">
            <a:extLst>
              <a:ext uri="{FF2B5EF4-FFF2-40B4-BE49-F238E27FC236}">
                <a16:creationId xmlns:a16="http://schemas.microsoft.com/office/drawing/2014/main" id="{9862D273-208E-1747-B0D4-D609F856B48F}"/>
              </a:ext>
            </a:extLst>
          </p:cNvPr>
          <p:cNvSpPr>
            <a:spLocks noGrp="1"/>
          </p:cNvSpPr>
          <p:nvPr>
            <p:ph type="sldNum" sz="quarter" idx="12"/>
          </p:nvPr>
        </p:nvSpPr>
        <p:spPr/>
        <p:txBody>
          <a:bodyPr/>
          <a:lstStyle/>
          <a:p>
            <a:pPr>
              <a:defRPr/>
            </a:pPr>
            <a:fld id="{740F825C-949B-974C-AB99-C3CE0C97A40B}" type="slidenum">
              <a:rPr lang="en-GB" altLang="en-US" smtClean="0"/>
              <a:pPr>
                <a:defRPr/>
              </a:pPr>
              <a:t>36</a:t>
            </a:fld>
            <a:endParaRPr lang="en-GB" altLang="en-US"/>
          </a:p>
        </p:txBody>
      </p:sp>
      <p:sp>
        <p:nvSpPr>
          <p:cNvPr id="5" name="Content Placeholder 4">
            <a:extLst>
              <a:ext uri="{FF2B5EF4-FFF2-40B4-BE49-F238E27FC236}">
                <a16:creationId xmlns:a16="http://schemas.microsoft.com/office/drawing/2014/main" id="{2ADE77B8-CC29-F346-81FF-82F3F51C5369}"/>
              </a:ext>
            </a:extLst>
          </p:cNvPr>
          <p:cNvSpPr>
            <a:spLocks noGrp="1"/>
          </p:cNvSpPr>
          <p:nvPr>
            <p:ph idx="1"/>
          </p:nvPr>
        </p:nvSpPr>
        <p:spPr/>
        <p:txBody>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hlinkClick r:id="rId2"/>
              </a:rPr>
              <a:t>https://www.kaggle.com/maxhorowitz/nflplaybyplay2009to2016</a:t>
            </a:r>
            <a:endParaRPr lang="en-US" sz="2000" dirty="0"/>
          </a:p>
          <a:p>
            <a:pPr marL="0" indent="0" algn="ctr">
              <a:buNone/>
            </a:pPr>
            <a:endParaRPr lang="en-US" sz="2000" dirty="0"/>
          </a:p>
          <a:p>
            <a:pPr marL="0" indent="0" algn="ctr">
              <a:buNone/>
            </a:pPr>
            <a:r>
              <a:rPr lang="en-US" sz="2000" dirty="0"/>
              <a:t>Let’s Look at the Dataset </a:t>
            </a:r>
          </a:p>
        </p:txBody>
      </p:sp>
    </p:spTree>
    <p:extLst>
      <p:ext uri="{BB962C8B-B14F-4D97-AF65-F5344CB8AC3E}">
        <p14:creationId xmlns:p14="http://schemas.microsoft.com/office/powerpoint/2010/main" val="484494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Handling Missing Values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Graphical user interface, text, application&#10;&#10;Description automatically generated">
            <a:extLst>
              <a:ext uri="{FF2B5EF4-FFF2-40B4-BE49-F238E27FC236}">
                <a16:creationId xmlns:a16="http://schemas.microsoft.com/office/drawing/2014/main" id="{E0857261-B727-1C47-A3BE-42060F56C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2011615"/>
            <a:ext cx="7776864" cy="2559473"/>
          </a:xfrm>
        </p:spPr>
      </p:pic>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Slide Number Placeholder 2">
            <a:extLst>
              <a:ext uri="{FF2B5EF4-FFF2-40B4-BE49-F238E27FC236}">
                <a16:creationId xmlns:a16="http://schemas.microsoft.com/office/drawing/2014/main" id="{9862D273-208E-1747-B0D4-D609F856B48F}"/>
              </a:ext>
            </a:extLst>
          </p:cNvPr>
          <p:cNvSpPr>
            <a:spLocks noGrp="1"/>
          </p:cNvSpPr>
          <p:nvPr>
            <p:ph type="sldNum" sz="quarter" idx="12"/>
          </p:nvPr>
        </p:nvSpPr>
        <p:spPr/>
        <p:txBody>
          <a:bodyPr/>
          <a:lstStyle/>
          <a:p>
            <a:pPr>
              <a:defRPr/>
            </a:pPr>
            <a:fld id="{740F825C-949B-974C-AB99-C3CE0C97A40B}" type="slidenum">
              <a:rPr lang="en-GB" altLang="en-US" smtClean="0"/>
              <a:pPr>
                <a:defRPr/>
              </a:pPr>
              <a:t>37</a:t>
            </a:fld>
            <a:endParaRPr lang="en-GB" altLang="en-US"/>
          </a:p>
        </p:txBody>
      </p:sp>
    </p:spTree>
    <p:extLst>
      <p:ext uri="{BB962C8B-B14F-4D97-AF65-F5344CB8AC3E}">
        <p14:creationId xmlns:p14="http://schemas.microsoft.com/office/powerpoint/2010/main" val="376372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Handling Missing Values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5740526"/>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pic>
        <p:nvPicPr>
          <p:cNvPr id="7" name="Content Placeholder 6" descr="Text&#10;&#10;Description automatically generated">
            <a:extLst>
              <a:ext uri="{FF2B5EF4-FFF2-40B4-BE49-F238E27FC236}">
                <a16:creationId xmlns:a16="http://schemas.microsoft.com/office/drawing/2014/main" id="{F06D03A8-4822-C442-A4F3-ED129FAFE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713745"/>
            <a:ext cx="6184900" cy="1206500"/>
          </a:xfrm>
        </p:spPr>
      </p:pic>
      <p:pic>
        <p:nvPicPr>
          <p:cNvPr id="9" name="Picture 8" descr="Table&#10;&#10;Description automatically generated">
            <a:extLst>
              <a:ext uri="{FF2B5EF4-FFF2-40B4-BE49-F238E27FC236}">
                <a16:creationId xmlns:a16="http://schemas.microsoft.com/office/drawing/2014/main" id="{7CA0BA78-E4C6-C740-9C14-639F3A50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3429000"/>
            <a:ext cx="8102600" cy="1625600"/>
          </a:xfrm>
          <a:prstGeom prst="rect">
            <a:avLst/>
          </a:prstGeom>
        </p:spPr>
      </p:pic>
      <p:sp>
        <p:nvSpPr>
          <p:cNvPr id="3" name="Slide Number Placeholder 2">
            <a:extLst>
              <a:ext uri="{FF2B5EF4-FFF2-40B4-BE49-F238E27FC236}">
                <a16:creationId xmlns:a16="http://schemas.microsoft.com/office/drawing/2014/main" id="{04B68B6B-6ED5-5543-9D15-B6482CDB09D2}"/>
              </a:ext>
            </a:extLst>
          </p:cNvPr>
          <p:cNvSpPr>
            <a:spLocks noGrp="1"/>
          </p:cNvSpPr>
          <p:nvPr>
            <p:ph type="sldNum" sz="quarter" idx="12"/>
          </p:nvPr>
        </p:nvSpPr>
        <p:spPr/>
        <p:txBody>
          <a:bodyPr/>
          <a:lstStyle/>
          <a:p>
            <a:pPr>
              <a:defRPr/>
            </a:pPr>
            <a:fld id="{740F825C-949B-974C-AB99-C3CE0C97A40B}" type="slidenum">
              <a:rPr lang="en-GB" altLang="en-US" smtClean="0"/>
              <a:pPr>
                <a:defRPr/>
              </a:pPr>
              <a:t>38</a:t>
            </a:fld>
            <a:endParaRPr lang="en-GB" altLang="en-US"/>
          </a:p>
        </p:txBody>
      </p:sp>
    </p:spTree>
    <p:extLst>
      <p:ext uri="{BB962C8B-B14F-4D97-AF65-F5344CB8AC3E}">
        <p14:creationId xmlns:p14="http://schemas.microsoft.com/office/powerpoint/2010/main" val="4087394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806142"/>
            <a:ext cx="8229600" cy="1143000"/>
          </a:xfrm>
        </p:spPr>
        <p:txBody>
          <a:bodyPr/>
          <a:lstStyle/>
          <a:p>
            <a:r>
              <a:rPr lang="en-US" sz="4000" b="1" dirty="0">
                <a:solidFill>
                  <a:schemeClr val="accent2"/>
                </a:solidFill>
              </a:rPr>
              <a:t>How many missing data points do we have?</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pic>
        <p:nvPicPr>
          <p:cNvPr id="6" name="Picture 5" descr="Text&#10;&#10;Description automatically generated">
            <a:extLst>
              <a:ext uri="{FF2B5EF4-FFF2-40B4-BE49-F238E27FC236}">
                <a16:creationId xmlns:a16="http://schemas.microsoft.com/office/drawing/2014/main" id="{6A2726E7-1940-9442-B6FA-C154C25EE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49970"/>
            <a:ext cx="5591398" cy="4301888"/>
          </a:xfrm>
          <a:prstGeom prst="rect">
            <a:avLst/>
          </a:prstGeom>
        </p:spPr>
      </p:pic>
      <p:sp>
        <p:nvSpPr>
          <p:cNvPr id="3" name="Slide Number Placeholder 2">
            <a:extLst>
              <a:ext uri="{FF2B5EF4-FFF2-40B4-BE49-F238E27FC236}">
                <a16:creationId xmlns:a16="http://schemas.microsoft.com/office/drawing/2014/main" id="{4B49C0E2-AD44-8E45-B7A3-154B7A897C75}"/>
              </a:ext>
            </a:extLst>
          </p:cNvPr>
          <p:cNvSpPr>
            <a:spLocks noGrp="1"/>
          </p:cNvSpPr>
          <p:nvPr>
            <p:ph type="sldNum" sz="quarter" idx="12"/>
          </p:nvPr>
        </p:nvSpPr>
        <p:spPr/>
        <p:txBody>
          <a:bodyPr/>
          <a:lstStyle/>
          <a:p>
            <a:pPr>
              <a:defRPr/>
            </a:pPr>
            <a:fld id="{740F825C-949B-974C-AB99-C3CE0C97A40B}" type="slidenum">
              <a:rPr lang="en-GB" altLang="en-US" smtClean="0"/>
              <a:pPr>
                <a:defRPr/>
              </a:pPr>
              <a:t>39</a:t>
            </a:fld>
            <a:endParaRPr lang="en-GB" altLang="en-US"/>
          </a:p>
        </p:txBody>
      </p:sp>
    </p:spTree>
    <p:extLst>
      <p:ext uri="{BB962C8B-B14F-4D97-AF65-F5344CB8AC3E}">
        <p14:creationId xmlns:p14="http://schemas.microsoft.com/office/powerpoint/2010/main" val="37853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Text&#10;&#10;Description automatically generated">
            <a:extLst>
              <a:ext uri="{FF2B5EF4-FFF2-40B4-BE49-F238E27FC236}">
                <a16:creationId xmlns:a16="http://schemas.microsoft.com/office/drawing/2014/main" id="{EE52691E-0C54-3846-A8EF-AA6F0C90D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0432" y="2216049"/>
            <a:ext cx="5611267" cy="3394571"/>
          </a:xfrm>
        </p:spPr>
      </p:pic>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4" name="Slide Number Placeholder 3">
            <a:extLst>
              <a:ext uri="{FF2B5EF4-FFF2-40B4-BE49-F238E27FC236}">
                <a16:creationId xmlns:a16="http://schemas.microsoft.com/office/drawing/2014/main" id="{00DCBDFE-0449-134D-A4DF-5A7D8AEF4AA1}"/>
              </a:ext>
            </a:extLst>
          </p:cNvPr>
          <p:cNvSpPr>
            <a:spLocks noGrp="1"/>
          </p:cNvSpPr>
          <p:nvPr>
            <p:ph type="sldNum" sz="quarter" idx="12"/>
          </p:nvPr>
        </p:nvSpPr>
        <p:spPr/>
        <p:txBody>
          <a:bodyPr/>
          <a:lstStyle/>
          <a:p>
            <a:pPr>
              <a:defRPr/>
            </a:pPr>
            <a:fld id="{740F825C-949B-974C-AB99-C3CE0C97A40B}" type="slidenum">
              <a:rPr lang="en-GB" altLang="en-US" smtClean="0"/>
              <a:pPr>
                <a:defRPr/>
              </a:pPr>
              <a:t>4</a:t>
            </a:fld>
            <a:endParaRPr lang="en-GB" altLang="en-US"/>
          </a:p>
        </p:txBody>
      </p:sp>
    </p:spTree>
    <p:extLst>
      <p:ext uri="{BB962C8B-B14F-4D97-AF65-F5344CB8AC3E}">
        <p14:creationId xmlns:p14="http://schemas.microsoft.com/office/powerpoint/2010/main" val="879553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806142"/>
            <a:ext cx="8229600" cy="1143000"/>
          </a:xfrm>
        </p:spPr>
        <p:txBody>
          <a:bodyPr/>
          <a:lstStyle/>
          <a:p>
            <a:r>
              <a:rPr lang="en-US" sz="4000" b="1" dirty="0">
                <a:solidFill>
                  <a:schemeClr val="accent2"/>
                </a:solidFill>
              </a:rPr>
              <a:t>How many missing data points do we have?</a:t>
            </a:r>
            <a:br>
              <a:rPr lang="en-US" sz="4000" b="1" dirty="0">
                <a:solidFill>
                  <a:schemeClr val="accent2"/>
                </a:solidFill>
              </a:rPr>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pic>
        <p:nvPicPr>
          <p:cNvPr id="5" name="Picture 4" descr="Graphical user interface, text, application&#10;&#10;Description automatically generated">
            <a:extLst>
              <a:ext uri="{FF2B5EF4-FFF2-40B4-BE49-F238E27FC236}">
                <a16:creationId xmlns:a16="http://schemas.microsoft.com/office/drawing/2014/main" id="{EC3BD38B-C3FC-E545-AB16-D4D1D7C85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348880"/>
            <a:ext cx="6019800" cy="2946400"/>
          </a:xfrm>
          <a:prstGeom prst="rect">
            <a:avLst/>
          </a:prstGeom>
        </p:spPr>
      </p:pic>
      <p:sp>
        <p:nvSpPr>
          <p:cNvPr id="3" name="Slide Number Placeholder 2">
            <a:extLst>
              <a:ext uri="{FF2B5EF4-FFF2-40B4-BE49-F238E27FC236}">
                <a16:creationId xmlns:a16="http://schemas.microsoft.com/office/drawing/2014/main" id="{07165886-6428-9C41-9626-97FCFA02787D}"/>
              </a:ext>
            </a:extLst>
          </p:cNvPr>
          <p:cNvSpPr>
            <a:spLocks noGrp="1"/>
          </p:cNvSpPr>
          <p:nvPr>
            <p:ph type="sldNum" sz="quarter" idx="12"/>
          </p:nvPr>
        </p:nvSpPr>
        <p:spPr/>
        <p:txBody>
          <a:bodyPr/>
          <a:lstStyle/>
          <a:p>
            <a:pPr>
              <a:defRPr/>
            </a:pPr>
            <a:fld id="{740F825C-949B-974C-AB99-C3CE0C97A40B}" type="slidenum">
              <a:rPr lang="en-GB" altLang="en-US" smtClean="0"/>
              <a:pPr>
                <a:defRPr/>
              </a:pPr>
              <a:t>40</a:t>
            </a:fld>
            <a:endParaRPr lang="en-GB" altLang="en-US"/>
          </a:p>
        </p:txBody>
      </p:sp>
    </p:spTree>
    <p:extLst>
      <p:ext uri="{BB962C8B-B14F-4D97-AF65-F5344CB8AC3E}">
        <p14:creationId xmlns:p14="http://schemas.microsoft.com/office/powerpoint/2010/main" val="356594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806142"/>
            <a:ext cx="8229600" cy="1143000"/>
          </a:xfrm>
        </p:spPr>
        <p:txBody>
          <a:bodyPr/>
          <a:lstStyle/>
          <a:p>
            <a:r>
              <a:rPr lang="en-US" sz="4000" b="1" dirty="0">
                <a:solidFill>
                  <a:schemeClr val="accent2"/>
                </a:solidFill>
              </a:rPr>
              <a:t>Figure out why the data is missing</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Rectangle 2">
            <a:extLst>
              <a:ext uri="{FF2B5EF4-FFF2-40B4-BE49-F238E27FC236}">
                <a16:creationId xmlns:a16="http://schemas.microsoft.com/office/drawing/2014/main" id="{11050466-7A80-0F4A-AEB8-A94E5097CCB0}"/>
              </a:ext>
            </a:extLst>
          </p:cNvPr>
          <p:cNvSpPr/>
          <p:nvPr/>
        </p:nvSpPr>
        <p:spPr>
          <a:xfrm>
            <a:off x="827584" y="1949142"/>
            <a:ext cx="7725544" cy="646331"/>
          </a:xfrm>
          <a:prstGeom prst="rect">
            <a:avLst/>
          </a:prstGeom>
        </p:spPr>
        <p:txBody>
          <a:bodyPr wrap="square">
            <a:spAutoFit/>
          </a:bodyPr>
          <a:lstStyle/>
          <a:p>
            <a:r>
              <a:rPr lang="en-US" b="1" dirty="0"/>
              <a:t>Is this value missing because it wasn't recorded or because it doesn't exist?</a:t>
            </a:r>
            <a:endParaRPr lang="en-US" dirty="0"/>
          </a:p>
        </p:txBody>
      </p:sp>
      <p:sp>
        <p:nvSpPr>
          <p:cNvPr id="6" name="Rectangle 5">
            <a:extLst>
              <a:ext uri="{FF2B5EF4-FFF2-40B4-BE49-F238E27FC236}">
                <a16:creationId xmlns:a16="http://schemas.microsoft.com/office/drawing/2014/main" id="{6B097FA2-D65D-EC4C-8E2C-D5489A372E2F}"/>
              </a:ext>
            </a:extLst>
          </p:cNvPr>
          <p:cNvSpPr/>
          <p:nvPr/>
        </p:nvSpPr>
        <p:spPr>
          <a:xfrm>
            <a:off x="827584" y="2965008"/>
            <a:ext cx="7056784" cy="2862322"/>
          </a:xfrm>
          <a:prstGeom prst="rect">
            <a:avLst/>
          </a:prstGeom>
        </p:spPr>
        <p:txBody>
          <a:bodyPr wrap="square">
            <a:spAutoFit/>
          </a:bodyPr>
          <a:lstStyle/>
          <a:p>
            <a:pPr marL="285750" indent="-285750">
              <a:buFont typeface="Wingdings" pitchFamily="2" charset="2"/>
              <a:buChar char="§"/>
            </a:pPr>
            <a:r>
              <a:rPr lang="en-US" dirty="0"/>
              <a:t>If a value is missing because it doesn't exist  then it doesn't make sense to try and guess what it might be. </a:t>
            </a:r>
          </a:p>
          <a:p>
            <a:r>
              <a:rPr lang="en-US" dirty="0"/>
              <a:t>	</a:t>
            </a:r>
          </a:p>
          <a:p>
            <a:pPr marL="285750" indent="-285750">
              <a:buFont typeface="Wingdings" pitchFamily="2" charset="2"/>
              <a:buChar char="§"/>
            </a:pPr>
            <a:r>
              <a:rPr lang="en-US" dirty="0"/>
              <a:t>These values you probably do want to keep as </a:t>
            </a:r>
            <a:r>
              <a:rPr lang="en-US" dirty="0" err="1"/>
              <a:t>NaN</a:t>
            </a:r>
            <a:r>
              <a:rPr lang="en-US" dirty="0"/>
              <a:t>. </a:t>
            </a:r>
          </a:p>
          <a:p>
            <a:pPr marL="285750" indent="-285750">
              <a:buFont typeface="Wingdings" pitchFamily="2" charset="2"/>
              <a:buChar char="§"/>
            </a:pPr>
            <a:endParaRPr lang="en-US" dirty="0"/>
          </a:p>
          <a:p>
            <a:pPr marL="285750" indent="-285750">
              <a:buFont typeface="Wingdings" pitchFamily="2" charset="2"/>
              <a:buChar char="§"/>
            </a:pPr>
            <a:r>
              <a:rPr lang="en-US" dirty="0"/>
              <a:t>On the other hand, if a value is missing because it wasn't recorded, then you can try to guess what it might have been based on the other values in that column and row. </a:t>
            </a:r>
          </a:p>
          <a:p>
            <a:r>
              <a:rPr lang="en-US" dirty="0"/>
              <a:t>	</a:t>
            </a:r>
          </a:p>
          <a:p>
            <a:pPr marL="285750" indent="-285750">
              <a:buFont typeface="Wingdings" pitchFamily="2" charset="2"/>
              <a:buChar char="§"/>
            </a:pPr>
            <a:r>
              <a:rPr lang="en-US" dirty="0"/>
              <a:t>This is called </a:t>
            </a:r>
            <a:r>
              <a:rPr lang="en-US" b="1" dirty="0"/>
              <a:t>imputation</a:t>
            </a:r>
            <a:r>
              <a:rPr lang="en-US" dirty="0"/>
              <a:t>.</a:t>
            </a:r>
          </a:p>
        </p:txBody>
      </p:sp>
      <p:sp>
        <p:nvSpPr>
          <p:cNvPr id="5" name="Slide Number Placeholder 4">
            <a:extLst>
              <a:ext uri="{FF2B5EF4-FFF2-40B4-BE49-F238E27FC236}">
                <a16:creationId xmlns:a16="http://schemas.microsoft.com/office/drawing/2014/main" id="{775B553A-9181-1948-B913-E59C1BF4A4BC}"/>
              </a:ext>
            </a:extLst>
          </p:cNvPr>
          <p:cNvSpPr>
            <a:spLocks noGrp="1"/>
          </p:cNvSpPr>
          <p:nvPr>
            <p:ph type="sldNum" sz="quarter" idx="12"/>
          </p:nvPr>
        </p:nvSpPr>
        <p:spPr/>
        <p:txBody>
          <a:bodyPr/>
          <a:lstStyle/>
          <a:p>
            <a:pPr>
              <a:defRPr/>
            </a:pPr>
            <a:fld id="{740F825C-949B-974C-AB99-C3CE0C97A40B}" type="slidenum">
              <a:rPr lang="en-GB" altLang="en-US" smtClean="0"/>
              <a:pPr>
                <a:defRPr/>
              </a:pPr>
              <a:t>41</a:t>
            </a:fld>
            <a:endParaRPr lang="en-GB" altLang="en-US"/>
          </a:p>
        </p:txBody>
      </p:sp>
    </p:spTree>
    <p:extLst>
      <p:ext uri="{BB962C8B-B14F-4D97-AF65-F5344CB8AC3E}">
        <p14:creationId xmlns:p14="http://schemas.microsoft.com/office/powerpoint/2010/main" val="1975815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806142"/>
            <a:ext cx="8229600" cy="1143000"/>
          </a:xfrm>
        </p:spPr>
        <p:txBody>
          <a:bodyPr/>
          <a:lstStyle/>
          <a:p>
            <a:r>
              <a:rPr lang="en-US" sz="4000" b="1" dirty="0">
                <a:solidFill>
                  <a:schemeClr val="accent2"/>
                </a:solidFill>
              </a:rPr>
              <a:t>Figure out why the data is missing</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775B553A-9181-1948-B913-E59C1BF4A4BC}"/>
              </a:ext>
            </a:extLst>
          </p:cNvPr>
          <p:cNvSpPr>
            <a:spLocks noGrp="1"/>
          </p:cNvSpPr>
          <p:nvPr>
            <p:ph type="sldNum" sz="quarter" idx="12"/>
          </p:nvPr>
        </p:nvSpPr>
        <p:spPr/>
        <p:txBody>
          <a:bodyPr/>
          <a:lstStyle/>
          <a:p>
            <a:pPr>
              <a:defRPr/>
            </a:pPr>
            <a:fld id="{740F825C-949B-974C-AB99-C3CE0C97A40B}" type="slidenum">
              <a:rPr lang="en-GB" altLang="en-US" smtClean="0"/>
              <a:pPr>
                <a:defRPr/>
              </a:pPr>
              <a:t>42</a:t>
            </a:fld>
            <a:endParaRPr lang="en-GB" altLang="en-US"/>
          </a:p>
        </p:txBody>
      </p:sp>
      <p:pic>
        <p:nvPicPr>
          <p:cNvPr id="8" name="Picture 7" descr="Text&#10;&#10;Description automatically generated">
            <a:extLst>
              <a:ext uri="{FF2B5EF4-FFF2-40B4-BE49-F238E27FC236}">
                <a16:creationId xmlns:a16="http://schemas.microsoft.com/office/drawing/2014/main" id="{7993B2C4-F884-B94B-8692-06DD7E49D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03" y="2085245"/>
            <a:ext cx="7153994" cy="3347487"/>
          </a:xfrm>
          <a:prstGeom prst="rect">
            <a:avLst/>
          </a:prstGeom>
        </p:spPr>
      </p:pic>
    </p:spTree>
    <p:extLst>
      <p:ext uri="{BB962C8B-B14F-4D97-AF65-F5344CB8AC3E}">
        <p14:creationId xmlns:p14="http://schemas.microsoft.com/office/powerpoint/2010/main" val="504034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806142"/>
            <a:ext cx="8229600" cy="1143000"/>
          </a:xfrm>
        </p:spPr>
        <p:txBody>
          <a:bodyPr/>
          <a:lstStyle/>
          <a:p>
            <a:r>
              <a:rPr lang="en-US" sz="4000" b="1" dirty="0">
                <a:solidFill>
                  <a:schemeClr val="accent2"/>
                </a:solidFill>
              </a:rPr>
              <a:t>Figure out why the data is missing</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Rectangle 4">
            <a:extLst>
              <a:ext uri="{FF2B5EF4-FFF2-40B4-BE49-F238E27FC236}">
                <a16:creationId xmlns:a16="http://schemas.microsoft.com/office/drawing/2014/main" id="{2893E552-7451-4949-AC73-C013CDA37679}"/>
              </a:ext>
            </a:extLst>
          </p:cNvPr>
          <p:cNvSpPr/>
          <p:nvPr/>
        </p:nvSpPr>
        <p:spPr>
          <a:xfrm>
            <a:off x="1115616" y="2317626"/>
            <a:ext cx="7560840" cy="2862322"/>
          </a:xfrm>
          <a:prstGeom prst="rect">
            <a:avLst/>
          </a:prstGeom>
        </p:spPr>
        <p:txBody>
          <a:bodyPr wrap="square">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this case, this column has information on the number of seconds left in the game when the play was made.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means that these values are probably missing because they were not recorded, rather than because they don't exist.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So, it would make sense for us to try and guess what they should be rather than just leaving them as NA's.</a:t>
            </a:r>
          </a:p>
        </p:txBody>
      </p:sp>
      <p:sp>
        <p:nvSpPr>
          <p:cNvPr id="3" name="Slide Number Placeholder 2">
            <a:extLst>
              <a:ext uri="{FF2B5EF4-FFF2-40B4-BE49-F238E27FC236}">
                <a16:creationId xmlns:a16="http://schemas.microsoft.com/office/drawing/2014/main" id="{AFF21BCD-7DD3-014D-AC44-1612B4998313}"/>
              </a:ext>
            </a:extLst>
          </p:cNvPr>
          <p:cNvSpPr>
            <a:spLocks noGrp="1"/>
          </p:cNvSpPr>
          <p:nvPr>
            <p:ph type="sldNum" sz="quarter" idx="12"/>
          </p:nvPr>
        </p:nvSpPr>
        <p:spPr/>
        <p:txBody>
          <a:bodyPr/>
          <a:lstStyle/>
          <a:p>
            <a:pPr>
              <a:defRPr/>
            </a:pPr>
            <a:fld id="{740F825C-949B-974C-AB99-C3CE0C97A40B}" type="slidenum">
              <a:rPr lang="en-GB" altLang="en-US" smtClean="0"/>
              <a:pPr>
                <a:defRPr/>
              </a:pPr>
              <a:t>43</a:t>
            </a:fld>
            <a:endParaRPr lang="en-GB" altLang="en-US"/>
          </a:p>
        </p:txBody>
      </p:sp>
      <p:sp>
        <p:nvSpPr>
          <p:cNvPr id="7" name="Rectangle 6">
            <a:extLst>
              <a:ext uri="{FF2B5EF4-FFF2-40B4-BE49-F238E27FC236}">
                <a16:creationId xmlns:a16="http://schemas.microsoft.com/office/drawing/2014/main" id="{44DA9A55-9596-5146-9EFD-3380A9487196}"/>
              </a:ext>
            </a:extLst>
          </p:cNvPr>
          <p:cNvSpPr/>
          <p:nvPr/>
        </p:nvSpPr>
        <p:spPr>
          <a:xfrm>
            <a:off x="971600" y="2116832"/>
            <a:ext cx="5789275" cy="369332"/>
          </a:xfrm>
          <a:prstGeom prst="rect">
            <a:avLst/>
          </a:prstGeom>
        </p:spPr>
        <p:txBody>
          <a:bodyPr wrap="square">
            <a:spAutoFit/>
          </a:bodyPr>
          <a:lstStyle/>
          <a:p>
            <a:r>
              <a:rPr lang="en-US" dirty="0"/>
              <a:t>column "</a:t>
            </a:r>
            <a:r>
              <a:rPr lang="en-US" dirty="0" err="1"/>
              <a:t>TimesSec</a:t>
            </a:r>
            <a:r>
              <a:rPr lang="en-US" dirty="0"/>
              <a:t>" has a lot of missing values in it:</a:t>
            </a:r>
          </a:p>
        </p:txBody>
      </p:sp>
    </p:spTree>
    <p:extLst>
      <p:ext uri="{BB962C8B-B14F-4D97-AF65-F5344CB8AC3E}">
        <p14:creationId xmlns:p14="http://schemas.microsoft.com/office/powerpoint/2010/main" val="3071235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74848" y="116632"/>
            <a:ext cx="8229600" cy="1143000"/>
          </a:xfrm>
        </p:spPr>
        <p:txBody>
          <a:bodyPr/>
          <a:lstStyle/>
          <a:p>
            <a:r>
              <a:rPr lang="en-US" sz="4000" b="1" dirty="0">
                <a:solidFill>
                  <a:schemeClr val="accent2"/>
                </a:solidFill>
              </a:rPr>
              <a:t>Drop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Rectangle 4">
            <a:extLst>
              <a:ext uri="{FF2B5EF4-FFF2-40B4-BE49-F238E27FC236}">
                <a16:creationId xmlns:a16="http://schemas.microsoft.com/office/drawing/2014/main" id="{2893E552-7451-4949-AC73-C013CDA37679}"/>
              </a:ext>
            </a:extLst>
          </p:cNvPr>
          <p:cNvSpPr/>
          <p:nvPr/>
        </p:nvSpPr>
        <p:spPr>
          <a:xfrm>
            <a:off x="1043608" y="1372553"/>
            <a:ext cx="7560840" cy="1754326"/>
          </a:xfrm>
          <a:prstGeom prst="rect">
            <a:avLst/>
          </a:prstGeom>
        </p:spPr>
        <p:txBody>
          <a:bodyPr wrap="square">
            <a:spAutoFit/>
          </a:bodyPr>
          <a:lstStyle/>
          <a:p>
            <a:r>
              <a:rPr lang="en-US" dirty="0"/>
              <a:t>One option you have is to just remove any rows or columns that contain missing values.</a:t>
            </a:r>
          </a:p>
          <a:p>
            <a:endParaRPr lang="en-US" dirty="0"/>
          </a:p>
          <a:p>
            <a:r>
              <a:rPr lang="en-US" dirty="0"/>
              <a:t>If you're in a hurry or don't have a reason to figure out why your values are missing, one option you have is to just remove any rows or columns that contain missing values.</a:t>
            </a:r>
          </a:p>
        </p:txBody>
      </p:sp>
      <p:pic>
        <p:nvPicPr>
          <p:cNvPr id="6" name="Picture 5" descr="Graphical user interface, application&#10;&#10;Description automatically generated">
            <a:extLst>
              <a:ext uri="{FF2B5EF4-FFF2-40B4-BE49-F238E27FC236}">
                <a16:creationId xmlns:a16="http://schemas.microsoft.com/office/drawing/2014/main" id="{316ECBBD-11AE-A249-A58E-8B172413C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300789"/>
            <a:ext cx="5219700" cy="990600"/>
          </a:xfrm>
          <a:prstGeom prst="rect">
            <a:avLst/>
          </a:prstGeom>
        </p:spPr>
      </p:pic>
      <p:sp>
        <p:nvSpPr>
          <p:cNvPr id="3" name="Slide Number Placeholder 2">
            <a:extLst>
              <a:ext uri="{FF2B5EF4-FFF2-40B4-BE49-F238E27FC236}">
                <a16:creationId xmlns:a16="http://schemas.microsoft.com/office/drawing/2014/main" id="{D40256C2-C024-9E41-AD6F-80C028541D00}"/>
              </a:ext>
            </a:extLst>
          </p:cNvPr>
          <p:cNvSpPr>
            <a:spLocks noGrp="1"/>
          </p:cNvSpPr>
          <p:nvPr>
            <p:ph type="sldNum" sz="quarter" idx="12"/>
          </p:nvPr>
        </p:nvSpPr>
        <p:spPr/>
        <p:txBody>
          <a:bodyPr/>
          <a:lstStyle/>
          <a:p>
            <a:pPr>
              <a:defRPr/>
            </a:pPr>
            <a:fld id="{740F825C-949B-974C-AB99-C3CE0C97A40B}" type="slidenum">
              <a:rPr lang="en-GB" altLang="en-US" smtClean="0"/>
              <a:pPr>
                <a:defRPr/>
              </a:pPr>
              <a:t>44</a:t>
            </a:fld>
            <a:endParaRPr lang="en-GB" altLang="en-US"/>
          </a:p>
        </p:txBody>
      </p:sp>
      <p:pic>
        <p:nvPicPr>
          <p:cNvPr id="9" name="Picture 8">
            <a:extLst>
              <a:ext uri="{FF2B5EF4-FFF2-40B4-BE49-F238E27FC236}">
                <a16:creationId xmlns:a16="http://schemas.microsoft.com/office/drawing/2014/main" id="{4D2B24E0-5554-454B-A147-2DE4108D7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815" y="4877928"/>
            <a:ext cx="7213054" cy="818503"/>
          </a:xfrm>
          <a:prstGeom prst="rect">
            <a:avLst/>
          </a:prstGeom>
        </p:spPr>
      </p:pic>
    </p:spTree>
    <p:extLst>
      <p:ext uri="{BB962C8B-B14F-4D97-AF65-F5344CB8AC3E}">
        <p14:creationId xmlns:p14="http://schemas.microsoft.com/office/powerpoint/2010/main" val="1718012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74848" y="116632"/>
            <a:ext cx="8229600" cy="1143000"/>
          </a:xfrm>
        </p:spPr>
        <p:txBody>
          <a:bodyPr/>
          <a:lstStyle/>
          <a:p>
            <a:r>
              <a:rPr lang="en-US" sz="4000" b="1" dirty="0">
                <a:solidFill>
                  <a:schemeClr val="accent2"/>
                </a:solidFill>
              </a:rPr>
              <a:t>Drop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Slide Number Placeholder 2">
            <a:extLst>
              <a:ext uri="{FF2B5EF4-FFF2-40B4-BE49-F238E27FC236}">
                <a16:creationId xmlns:a16="http://schemas.microsoft.com/office/drawing/2014/main" id="{D40256C2-C024-9E41-AD6F-80C028541D00}"/>
              </a:ext>
            </a:extLst>
          </p:cNvPr>
          <p:cNvSpPr>
            <a:spLocks noGrp="1"/>
          </p:cNvSpPr>
          <p:nvPr>
            <p:ph type="sldNum" sz="quarter" idx="12"/>
          </p:nvPr>
        </p:nvSpPr>
        <p:spPr/>
        <p:txBody>
          <a:bodyPr/>
          <a:lstStyle/>
          <a:p>
            <a:pPr>
              <a:defRPr/>
            </a:pPr>
            <a:fld id="{740F825C-949B-974C-AB99-C3CE0C97A40B}" type="slidenum">
              <a:rPr lang="en-GB" altLang="en-US" smtClean="0"/>
              <a:pPr>
                <a:defRPr/>
              </a:pPr>
              <a:t>45</a:t>
            </a:fld>
            <a:endParaRPr lang="en-GB" altLang="en-US"/>
          </a:p>
        </p:txBody>
      </p:sp>
      <p:sp>
        <p:nvSpPr>
          <p:cNvPr id="7" name="Rectangle 6">
            <a:extLst>
              <a:ext uri="{FF2B5EF4-FFF2-40B4-BE49-F238E27FC236}">
                <a16:creationId xmlns:a16="http://schemas.microsoft.com/office/drawing/2014/main" id="{C5E29648-587D-6F4F-910D-17E86118CC0D}"/>
              </a:ext>
            </a:extLst>
          </p:cNvPr>
          <p:cNvSpPr/>
          <p:nvPr/>
        </p:nvSpPr>
        <p:spPr>
          <a:xfrm>
            <a:off x="971600" y="1628800"/>
            <a:ext cx="7056784" cy="646331"/>
          </a:xfrm>
          <a:prstGeom prst="rect">
            <a:avLst/>
          </a:prstGeom>
        </p:spPr>
        <p:txBody>
          <a:bodyPr wrap="square">
            <a:spAutoFit/>
          </a:bodyPr>
          <a:lstStyle/>
          <a:p>
            <a:r>
              <a:rPr lang="en-US" dirty="0"/>
              <a:t>We might have better luck removing all the </a:t>
            </a:r>
            <a:r>
              <a:rPr lang="en-US" i="1" dirty="0"/>
              <a:t>columns</a:t>
            </a:r>
            <a:r>
              <a:rPr lang="en-US" dirty="0"/>
              <a:t> that have at least one missing value instead.</a:t>
            </a:r>
          </a:p>
        </p:txBody>
      </p:sp>
      <p:pic>
        <p:nvPicPr>
          <p:cNvPr id="10" name="Picture 9" descr="Table&#10;&#10;Description automatically generated">
            <a:extLst>
              <a:ext uri="{FF2B5EF4-FFF2-40B4-BE49-F238E27FC236}">
                <a16:creationId xmlns:a16="http://schemas.microsoft.com/office/drawing/2014/main" id="{0B090929-1FC6-1643-A109-E09199DC3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21" y="2786766"/>
            <a:ext cx="8128000" cy="3073400"/>
          </a:xfrm>
          <a:prstGeom prst="rect">
            <a:avLst/>
          </a:prstGeom>
        </p:spPr>
      </p:pic>
    </p:spTree>
    <p:extLst>
      <p:ext uri="{BB962C8B-B14F-4D97-AF65-F5344CB8AC3E}">
        <p14:creationId xmlns:p14="http://schemas.microsoft.com/office/powerpoint/2010/main" val="3777420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74848" y="116632"/>
            <a:ext cx="8229600" cy="1143000"/>
          </a:xfrm>
        </p:spPr>
        <p:txBody>
          <a:bodyPr/>
          <a:lstStyle/>
          <a:p>
            <a:r>
              <a:rPr lang="en-US" sz="4000" b="1" dirty="0">
                <a:solidFill>
                  <a:schemeClr val="accent2"/>
                </a:solidFill>
              </a:rPr>
              <a:t>Drop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Slide Number Placeholder 2">
            <a:extLst>
              <a:ext uri="{FF2B5EF4-FFF2-40B4-BE49-F238E27FC236}">
                <a16:creationId xmlns:a16="http://schemas.microsoft.com/office/drawing/2014/main" id="{D40256C2-C024-9E41-AD6F-80C028541D00}"/>
              </a:ext>
            </a:extLst>
          </p:cNvPr>
          <p:cNvSpPr>
            <a:spLocks noGrp="1"/>
          </p:cNvSpPr>
          <p:nvPr>
            <p:ph type="sldNum" sz="quarter" idx="12"/>
          </p:nvPr>
        </p:nvSpPr>
        <p:spPr/>
        <p:txBody>
          <a:bodyPr/>
          <a:lstStyle/>
          <a:p>
            <a:pPr>
              <a:defRPr/>
            </a:pPr>
            <a:fld id="{740F825C-949B-974C-AB99-C3CE0C97A40B}" type="slidenum">
              <a:rPr lang="en-GB" altLang="en-US" smtClean="0"/>
              <a:pPr>
                <a:defRPr/>
              </a:pPr>
              <a:t>46</a:t>
            </a:fld>
            <a:endParaRPr lang="en-GB" altLang="en-US"/>
          </a:p>
        </p:txBody>
      </p:sp>
      <p:pic>
        <p:nvPicPr>
          <p:cNvPr id="6" name="Picture 5" descr="Text&#10;&#10;Description automatically generated">
            <a:extLst>
              <a:ext uri="{FF2B5EF4-FFF2-40B4-BE49-F238E27FC236}">
                <a16:creationId xmlns:a16="http://schemas.microsoft.com/office/drawing/2014/main" id="{9ED77A70-D392-AF48-844E-66608B337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2368550"/>
            <a:ext cx="6680200" cy="2120900"/>
          </a:xfrm>
          <a:prstGeom prst="rect">
            <a:avLst/>
          </a:prstGeom>
        </p:spPr>
      </p:pic>
    </p:spTree>
    <p:extLst>
      <p:ext uri="{BB962C8B-B14F-4D97-AF65-F5344CB8AC3E}">
        <p14:creationId xmlns:p14="http://schemas.microsoft.com/office/powerpoint/2010/main" val="775934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557808"/>
            <a:ext cx="8229600" cy="1143000"/>
          </a:xfrm>
        </p:spPr>
        <p:txBody>
          <a:bodyPr/>
          <a:lstStyle/>
          <a:p>
            <a:r>
              <a:rPr lang="en-US" sz="4000" b="1" dirty="0">
                <a:solidFill>
                  <a:schemeClr val="accent2"/>
                </a:solidFill>
              </a:rPr>
              <a:t>Filling in missing values automatically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3" name="Rectangle 2">
            <a:extLst>
              <a:ext uri="{FF2B5EF4-FFF2-40B4-BE49-F238E27FC236}">
                <a16:creationId xmlns:a16="http://schemas.microsoft.com/office/drawing/2014/main" id="{85A3337D-5637-3D4A-B4A0-08AC48E211B0}"/>
              </a:ext>
            </a:extLst>
          </p:cNvPr>
          <p:cNvSpPr/>
          <p:nvPr/>
        </p:nvSpPr>
        <p:spPr>
          <a:xfrm>
            <a:off x="1043608" y="2228671"/>
            <a:ext cx="7509520" cy="646331"/>
          </a:xfrm>
          <a:prstGeom prst="rect">
            <a:avLst/>
          </a:prstGeom>
        </p:spPr>
        <p:txBody>
          <a:bodyPr wrap="square">
            <a:spAutoFit/>
          </a:bodyPr>
          <a:lstStyle/>
          <a:p>
            <a:r>
              <a:rPr lang="en-US" dirty="0"/>
              <a:t>Another option is to try and fill in the missing values. </a:t>
            </a:r>
          </a:p>
          <a:p>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D8AD43BB-EEBF-5F43-9EE1-AF8E95C3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837564"/>
            <a:ext cx="5969000" cy="1168400"/>
          </a:xfrm>
          <a:prstGeom prst="rect">
            <a:avLst/>
          </a:prstGeom>
        </p:spPr>
      </p:pic>
      <p:sp>
        <p:nvSpPr>
          <p:cNvPr id="5" name="Slide Number Placeholder 4">
            <a:extLst>
              <a:ext uri="{FF2B5EF4-FFF2-40B4-BE49-F238E27FC236}">
                <a16:creationId xmlns:a16="http://schemas.microsoft.com/office/drawing/2014/main" id="{D77D29B2-E96B-D54A-BCBF-F90311F1511F}"/>
              </a:ext>
            </a:extLst>
          </p:cNvPr>
          <p:cNvSpPr>
            <a:spLocks noGrp="1"/>
          </p:cNvSpPr>
          <p:nvPr>
            <p:ph type="sldNum" sz="quarter" idx="12"/>
          </p:nvPr>
        </p:nvSpPr>
        <p:spPr/>
        <p:txBody>
          <a:bodyPr/>
          <a:lstStyle/>
          <a:p>
            <a:pPr>
              <a:defRPr/>
            </a:pPr>
            <a:fld id="{740F825C-949B-974C-AB99-C3CE0C97A40B}" type="slidenum">
              <a:rPr lang="en-GB" altLang="en-US" smtClean="0"/>
              <a:pPr>
                <a:defRPr/>
              </a:pPr>
              <a:t>47</a:t>
            </a:fld>
            <a:endParaRPr lang="en-GB" altLang="en-US"/>
          </a:p>
        </p:txBody>
      </p:sp>
    </p:spTree>
    <p:extLst>
      <p:ext uri="{BB962C8B-B14F-4D97-AF65-F5344CB8AC3E}">
        <p14:creationId xmlns:p14="http://schemas.microsoft.com/office/powerpoint/2010/main" val="4070487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557808"/>
            <a:ext cx="8229600" cy="1143000"/>
          </a:xfrm>
        </p:spPr>
        <p:txBody>
          <a:bodyPr/>
          <a:lstStyle/>
          <a:p>
            <a:r>
              <a:rPr lang="en-US" sz="4000" b="1" dirty="0">
                <a:solidFill>
                  <a:schemeClr val="accent2"/>
                </a:solidFill>
              </a:rPr>
              <a:t>Filling in missing values automatically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D77D29B2-E96B-D54A-BCBF-F90311F1511F}"/>
              </a:ext>
            </a:extLst>
          </p:cNvPr>
          <p:cNvSpPr>
            <a:spLocks noGrp="1"/>
          </p:cNvSpPr>
          <p:nvPr>
            <p:ph type="sldNum" sz="quarter" idx="12"/>
          </p:nvPr>
        </p:nvSpPr>
        <p:spPr/>
        <p:txBody>
          <a:bodyPr/>
          <a:lstStyle/>
          <a:p>
            <a:pPr>
              <a:defRPr/>
            </a:pPr>
            <a:fld id="{740F825C-949B-974C-AB99-C3CE0C97A40B}" type="slidenum">
              <a:rPr lang="en-GB" altLang="en-US" smtClean="0"/>
              <a:pPr>
                <a:defRPr/>
              </a:pPr>
              <a:t>48</a:t>
            </a:fld>
            <a:endParaRPr lang="en-GB" altLang="en-US"/>
          </a:p>
        </p:txBody>
      </p:sp>
      <p:pic>
        <p:nvPicPr>
          <p:cNvPr id="9" name="Picture 8" descr="Table&#10;&#10;Description automatically generated">
            <a:extLst>
              <a:ext uri="{FF2B5EF4-FFF2-40B4-BE49-F238E27FC236}">
                <a16:creationId xmlns:a16="http://schemas.microsoft.com/office/drawing/2014/main" id="{CB1E4110-3B56-FA4A-98D1-06DD6479C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489200"/>
            <a:ext cx="8153400" cy="1879600"/>
          </a:xfrm>
          <a:prstGeom prst="rect">
            <a:avLst/>
          </a:prstGeom>
        </p:spPr>
      </p:pic>
    </p:spTree>
    <p:extLst>
      <p:ext uri="{BB962C8B-B14F-4D97-AF65-F5344CB8AC3E}">
        <p14:creationId xmlns:p14="http://schemas.microsoft.com/office/powerpoint/2010/main" val="1700551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557808"/>
            <a:ext cx="8229600" cy="1143000"/>
          </a:xfrm>
        </p:spPr>
        <p:txBody>
          <a:bodyPr/>
          <a:lstStyle/>
          <a:p>
            <a:r>
              <a:rPr lang="en-US" sz="4000" b="1" dirty="0">
                <a:solidFill>
                  <a:schemeClr val="accent2"/>
                </a:solidFill>
              </a:rPr>
              <a:t>Filling in missing values automatically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D77D29B2-E96B-D54A-BCBF-F90311F1511F}"/>
              </a:ext>
            </a:extLst>
          </p:cNvPr>
          <p:cNvSpPr>
            <a:spLocks noGrp="1"/>
          </p:cNvSpPr>
          <p:nvPr>
            <p:ph type="sldNum" sz="quarter" idx="12"/>
          </p:nvPr>
        </p:nvSpPr>
        <p:spPr/>
        <p:txBody>
          <a:bodyPr/>
          <a:lstStyle/>
          <a:p>
            <a:pPr>
              <a:defRPr/>
            </a:pPr>
            <a:fld id="{740F825C-949B-974C-AB99-C3CE0C97A40B}" type="slidenum">
              <a:rPr lang="en-GB" altLang="en-US" smtClean="0"/>
              <a:pPr>
                <a:defRPr/>
              </a:pPr>
              <a:t>49</a:t>
            </a:fld>
            <a:endParaRPr lang="en-GB" altLang="en-US"/>
          </a:p>
        </p:txBody>
      </p:sp>
      <p:pic>
        <p:nvPicPr>
          <p:cNvPr id="6" name="Picture 5" descr="Table&#10;&#10;Description automatically generated">
            <a:extLst>
              <a:ext uri="{FF2B5EF4-FFF2-40B4-BE49-F238E27FC236}">
                <a16:creationId xmlns:a16="http://schemas.microsoft.com/office/drawing/2014/main" id="{838BA02D-38CB-294C-ACBE-BFB8BE079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2101850"/>
            <a:ext cx="8013700" cy="2654300"/>
          </a:xfrm>
          <a:prstGeom prst="rect">
            <a:avLst/>
          </a:prstGeom>
        </p:spPr>
      </p:pic>
    </p:spTree>
    <p:extLst>
      <p:ext uri="{BB962C8B-B14F-4D97-AF65-F5344CB8AC3E}">
        <p14:creationId xmlns:p14="http://schemas.microsoft.com/office/powerpoint/2010/main" val="355351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7" name="Rectangle 6">
            <a:extLst>
              <a:ext uri="{FF2B5EF4-FFF2-40B4-BE49-F238E27FC236}">
                <a16:creationId xmlns:a16="http://schemas.microsoft.com/office/drawing/2014/main" id="{382E0600-668D-8140-86A1-99811553082B}"/>
              </a:ext>
            </a:extLst>
          </p:cNvPr>
          <p:cNvSpPr/>
          <p:nvPr/>
        </p:nvSpPr>
        <p:spPr>
          <a:xfrm>
            <a:off x="818528" y="6184604"/>
            <a:ext cx="7760851" cy="646331"/>
          </a:xfrm>
          <a:prstGeom prst="rect">
            <a:avLst/>
          </a:prstGeom>
        </p:spPr>
        <p:txBody>
          <a:bodyPr wrap="square">
            <a:spAutoFit/>
          </a:bodyPr>
          <a:lstStyle/>
          <a:p>
            <a:r>
              <a:rPr lang="en-US" dirty="0"/>
              <a:t>https://</a:t>
            </a:r>
            <a:r>
              <a:rPr lang="en-US" dirty="0" err="1"/>
              <a:t>towardsdatascience.com</a:t>
            </a:r>
            <a:r>
              <a:rPr lang="en-US" dirty="0"/>
              <a:t>/data-wrangling-with-pandas-5b0be151df4e</a:t>
            </a:r>
          </a:p>
        </p:txBody>
      </p:sp>
      <p:sp>
        <p:nvSpPr>
          <p:cNvPr id="3" name="Rectangle 2">
            <a:extLst>
              <a:ext uri="{FF2B5EF4-FFF2-40B4-BE49-F238E27FC236}">
                <a16:creationId xmlns:a16="http://schemas.microsoft.com/office/drawing/2014/main" id="{8438C4F9-3AF0-B947-A5D0-0D91AD182AA2}"/>
              </a:ext>
            </a:extLst>
          </p:cNvPr>
          <p:cNvSpPr/>
          <p:nvPr/>
        </p:nvSpPr>
        <p:spPr>
          <a:xfrm>
            <a:off x="911276" y="1509452"/>
            <a:ext cx="1992853" cy="369332"/>
          </a:xfrm>
          <a:prstGeom prst="rect">
            <a:avLst/>
          </a:prstGeom>
        </p:spPr>
        <p:txBody>
          <a:bodyPr wrap="none">
            <a:spAutoFit/>
          </a:bodyPr>
          <a:lstStyle/>
          <a:p>
            <a:r>
              <a:rPr lang="en-US" b="1" dirty="0"/>
              <a:t>Data exploration</a:t>
            </a:r>
          </a:p>
        </p:txBody>
      </p:sp>
      <p:sp>
        <p:nvSpPr>
          <p:cNvPr id="5" name="Rectangle 4">
            <a:extLst>
              <a:ext uri="{FF2B5EF4-FFF2-40B4-BE49-F238E27FC236}">
                <a16:creationId xmlns:a16="http://schemas.microsoft.com/office/drawing/2014/main" id="{A80F07BF-EE9B-124A-8B99-57870EABC16A}"/>
              </a:ext>
            </a:extLst>
          </p:cNvPr>
          <p:cNvSpPr/>
          <p:nvPr/>
        </p:nvSpPr>
        <p:spPr>
          <a:xfrm>
            <a:off x="911275" y="2413337"/>
            <a:ext cx="7760851" cy="2031325"/>
          </a:xfrm>
          <a:prstGeom prst="rect">
            <a:avLst/>
          </a:prstGeom>
        </p:spPr>
        <p:txBody>
          <a:bodyPr wrap="square">
            <a:spAutoFit/>
          </a:bodyPr>
          <a:lstStyle/>
          <a:p>
            <a:pPr marL="285750" indent="-285750">
              <a:buFont typeface="Arial" panose="020B0604020202020204" pitchFamily="34" charset="0"/>
              <a:buChar char="•"/>
            </a:pPr>
            <a:r>
              <a:rPr lang="en-US" dirty="0"/>
              <a:t>We can assume that </a:t>
            </a:r>
            <a:r>
              <a:rPr lang="en-US" dirty="0" err="1"/>
              <a:t>patient_id</a:t>
            </a:r>
            <a:r>
              <a:rPr lang="en-US" dirty="0"/>
              <a:t> is a unique identifier,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is going to tell us whether the tumor is malignant (cancerous) or benign (not cancerous).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remaining columns are numeric medical descriptions of the tumor, except for the </a:t>
            </a:r>
            <a:r>
              <a:rPr lang="en-US" dirty="0" err="1"/>
              <a:t>doctor_name</a:t>
            </a:r>
            <a:r>
              <a:rPr lang="en-US" dirty="0"/>
              <a:t> which is a categorical feature.</a:t>
            </a:r>
          </a:p>
        </p:txBody>
      </p:sp>
      <p:sp>
        <p:nvSpPr>
          <p:cNvPr id="4" name="Slide Number Placeholder 3">
            <a:extLst>
              <a:ext uri="{FF2B5EF4-FFF2-40B4-BE49-F238E27FC236}">
                <a16:creationId xmlns:a16="http://schemas.microsoft.com/office/drawing/2014/main" id="{D2E0E23B-2186-4841-8D0A-3157AC73C3C4}"/>
              </a:ext>
            </a:extLst>
          </p:cNvPr>
          <p:cNvSpPr>
            <a:spLocks noGrp="1"/>
          </p:cNvSpPr>
          <p:nvPr>
            <p:ph type="sldNum" sz="quarter" idx="12"/>
          </p:nvPr>
        </p:nvSpPr>
        <p:spPr/>
        <p:txBody>
          <a:bodyPr/>
          <a:lstStyle/>
          <a:p>
            <a:pPr>
              <a:defRPr/>
            </a:pPr>
            <a:fld id="{740F825C-949B-974C-AB99-C3CE0C97A40B}" type="slidenum">
              <a:rPr lang="en-GB" altLang="en-US" smtClean="0"/>
              <a:pPr>
                <a:defRPr/>
              </a:pPr>
              <a:t>5</a:t>
            </a:fld>
            <a:endParaRPr lang="en-GB" altLang="en-US"/>
          </a:p>
        </p:txBody>
      </p:sp>
    </p:spTree>
    <p:extLst>
      <p:ext uri="{BB962C8B-B14F-4D97-AF65-F5344CB8AC3E}">
        <p14:creationId xmlns:p14="http://schemas.microsoft.com/office/powerpoint/2010/main" val="205210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557808"/>
            <a:ext cx="8229600" cy="1143000"/>
          </a:xfrm>
        </p:spPr>
        <p:txBody>
          <a:bodyPr/>
          <a:lstStyle/>
          <a:p>
            <a:r>
              <a:rPr lang="en-US" sz="4000" b="1" dirty="0">
                <a:solidFill>
                  <a:schemeClr val="accent2"/>
                </a:solidFill>
              </a:rPr>
              <a:t>Filling in missing values automatically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D77D29B2-E96B-D54A-BCBF-F90311F1511F}"/>
              </a:ext>
            </a:extLst>
          </p:cNvPr>
          <p:cNvSpPr>
            <a:spLocks noGrp="1"/>
          </p:cNvSpPr>
          <p:nvPr>
            <p:ph type="sldNum" sz="quarter" idx="12"/>
          </p:nvPr>
        </p:nvSpPr>
        <p:spPr/>
        <p:txBody>
          <a:bodyPr/>
          <a:lstStyle/>
          <a:p>
            <a:pPr>
              <a:defRPr/>
            </a:pPr>
            <a:fld id="{740F825C-949B-974C-AB99-C3CE0C97A40B}" type="slidenum">
              <a:rPr lang="en-GB" altLang="en-US" smtClean="0"/>
              <a:pPr>
                <a:defRPr/>
              </a:pPr>
              <a:t>50</a:t>
            </a:fld>
            <a:endParaRPr lang="en-GB" altLang="en-US"/>
          </a:p>
        </p:txBody>
      </p:sp>
      <p:sp>
        <p:nvSpPr>
          <p:cNvPr id="3" name="Rectangle 2">
            <a:extLst>
              <a:ext uri="{FF2B5EF4-FFF2-40B4-BE49-F238E27FC236}">
                <a16:creationId xmlns:a16="http://schemas.microsoft.com/office/drawing/2014/main" id="{64912D3D-C729-1B43-B5A2-03677325E40F}"/>
              </a:ext>
            </a:extLst>
          </p:cNvPr>
          <p:cNvSpPr/>
          <p:nvPr/>
        </p:nvSpPr>
        <p:spPr>
          <a:xfrm>
            <a:off x="1043608" y="2225658"/>
            <a:ext cx="7509520" cy="1477328"/>
          </a:xfrm>
          <a:prstGeom prst="rect">
            <a:avLst/>
          </a:prstGeom>
        </p:spPr>
        <p:txBody>
          <a:bodyPr wrap="square">
            <a:spAutoFit/>
          </a:bodyPr>
          <a:lstStyle/>
          <a:p>
            <a:r>
              <a:rPr lang="en-US" dirty="0"/>
              <a:t>We could also be a bit more savvy and replace missing values with whatever value comes directly after it in the same column. </a:t>
            </a:r>
          </a:p>
          <a:p>
            <a:endParaRPr lang="en-US" dirty="0"/>
          </a:p>
          <a:p>
            <a:r>
              <a:rPr lang="en-US" dirty="0"/>
              <a:t>(This makes a lot of sense for datasets where the observations have some sort of logical order to them.)</a:t>
            </a:r>
          </a:p>
        </p:txBody>
      </p:sp>
      <p:sp>
        <p:nvSpPr>
          <p:cNvPr id="6" name="Rectangle 5">
            <a:extLst>
              <a:ext uri="{FF2B5EF4-FFF2-40B4-BE49-F238E27FC236}">
                <a16:creationId xmlns:a16="http://schemas.microsoft.com/office/drawing/2014/main" id="{3CEEC608-A594-F149-A846-A8010F7930BD}"/>
              </a:ext>
            </a:extLst>
          </p:cNvPr>
          <p:cNvSpPr/>
          <p:nvPr/>
        </p:nvSpPr>
        <p:spPr>
          <a:xfrm>
            <a:off x="1025412" y="4051040"/>
            <a:ext cx="7344816" cy="2031325"/>
          </a:xfrm>
          <a:prstGeom prst="rect">
            <a:avLst/>
          </a:prstGeom>
        </p:spPr>
        <p:txBody>
          <a:bodyPr wrap="square">
            <a:spAutoFit/>
          </a:bodyPr>
          <a:lstStyle/>
          <a:p>
            <a:r>
              <a:rPr lang="en-US" b="1" dirty="0"/>
              <a:t>Recap of Pandas' </a:t>
            </a:r>
            <a:r>
              <a:rPr lang="en-US" b="1" dirty="0" err="1"/>
              <a:t>fillna</a:t>
            </a:r>
            <a:endParaRPr lang="en-US" b="1" dirty="0"/>
          </a:p>
          <a:p>
            <a:endParaRPr lang="en-US" dirty="0"/>
          </a:p>
          <a:p>
            <a:pPr>
              <a:buFont typeface="+mj-lt"/>
              <a:buAutoNum type="arabicPeriod"/>
            </a:pPr>
            <a:r>
              <a:rPr lang="en-US" b="1" dirty="0"/>
              <a:t>method</a:t>
            </a:r>
            <a:r>
              <a:rPr lang="en-US" dirty="0"/>
              <a:t>='</a:t>
            </a:r>
            <a:r>
              <a:rPr lang="en-US" dirty="0" err="1"/>
              <a:t>ffill</a:t>
            </a:r>
            <a:r>
              <a:rPr lang="en-US" dirty="0"/>
              <a:t>': </a:t>
            </a:r>
            <a:r>
              <a:rPr lang="en-US" dirty="0" err="1"/>
              <a:t>Ffill</a:t>
            </a:r>
            <a:r>
              <a:rPr lang="en-US" dirty="0"/>
              <a:t> or forward-fill propagates the last observed non-null value forward until another non-null value is encountered.</a:t>
            </a:r>
          </a:p>
          <a:p>
            <a:endParaRPr lang="en-US" dirty="0"/>
          </a:p>
          <a:p>
            <a:r>
              <a:rPr lang="en-US" b="1" dirty="0"/>
              <a:t>2. method</a:t>
            </a:r>
            <a:r>
              <a:rPr lang="en-US" dirty="0"/>
              <a:t>='</a:t>
            </a:r>
            <a:r>
              <a:rPr lang="en-US" b="1" dirty="0" err="1"/>
              <a:t>bfill</a:t>
            </a:r>
            <a:r>
              <a:rPr lang="en-US" dirty="0"/>
              <a:t>': </a:t>
            </a:r>
            <a:r>
              <a:rPr lang="en-US" b="1" dirty="0" err="1"/>
              <a:t>Bfill</a:t>
            </a:r>
            <a:r>
              <a:rPr lang="en-US" dirty="0"/>
              <a:t> or backward-fill propagates the first observed non-null value backward until another non-null value is met.</a:t>
            </a:r>
          </a:p>
        </p:txBody>
      </p:sp>
    </p:spTree>
    <p:extLst>
      <p:ext uri="{BB962C8B-B14F-4D97-AF65-F5344CB8AC3E}">
        <p14:creationId xmlns:p14="http://schemas.microsoft.com/office/powerpoint/2010/main" val="2875688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557808"/>
            <a:ext cx="8229600" cy="1143000"/>
          </a:xfrm>
        </p:spPr>
        <p:txBody>
          <a:bodyPr/>
          <a:lstStyle/>
          <a:p>
            <a:r>
              <a:rPr lang="en-US" sz="4000" b="1" dirty="0">
                <a:solidFill>
                  <a:schemeClr val="accent2"/>
                </a:solidFill>
              </a:rPr>
              <a:t>Filling in missing values automatically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5200016-152F-F24B-8BCA-E0BE8CD7EB0B}"/>
              </a:ext>
            </a:extLst>
          </p:cNvPr>
          <p:cNvSpPr/>
          <p:nvPr/>
        </p:nvSpPr>
        <p:spPr>
          <a:xfrm>
            <a:off x="611560" y="6381328"/>
            <a:ext cx="777686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/handling-missing-values</a:t>
            </a:r>
          </a:p>
        </p:txBody>
      </p:sp>
      <p:sp>
        <p:nvSpPr>
          <p:cNvPr id="5" name="Slide Number Placeholder 4">
            <a:extLst>
              <a:ext uri="{FF2B5EF4-FFF2-40B4-BE49-F238E27FC236}">
                <a16:creationId xmlns:a16="http://schemas.microsoft.com/office/drawing/2014/main" id="{D77D29B2-E96B-D54A-BCBF-F90311F1511F}"/>
              </a:ext>
            </a:extLst>
          </p:cNvPr>
          <p:cNvSpPr>
            <a:spLocks noGrp="1"/>
          </p:cNvSpPr>
          <p:nvPr>
            <p:ph type="sldNum" sz="quarter" idx="12"/>
          </p:nvPr>
        </p:nvSpPr>
        <p:spPr/>
        <p:txBody>
          <a:bodyPr/>
          <a:lstStyle/>
          <a:p>
            <a:pPr>
              <a:defRPr/>
            </a:pPr>
            <a:fld id="{740F825C-949B-974C-AB99-C3CE0C97A40B}" type="slidenum">
              <a:rPr lang="en-GB" altLang="en-US" smtClean="0"/>
              <a:pPr>
                <a:defRPr/>
              </a:pPr>
              <a:t>51</a:t>
            </a:fld>
            <a:endParaRPr lang="en-GB" altLang="en-US"/>
          </a:p>
        </p:txBody>
      </p:sp>
      <p:pic>
        <p:nvPicPr>
          <p:cNvPr id="8" name="Picture 7" descr="Table&#10;&#10;Description automatically generated">
            <a:extLst>
              <a:ext uri="{FF2B5EF4-FFF2-40B4-BE49-F238E27FC236}">
                <a16:creationId xmlns:a16="http://schemas.microsoft.com/office/drawing/2014/main" id="{48347DEF-E541-3242-814D-BA4AC3E2B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32" y="2420888"/>
            <a:ext cx="8570448" cy="3104257"/>
          </a:xfrm>
          <a:prstGeom prst="rect">
            <a:avLst/>
          </a:prstGeom>
        </p:spPr>
      </p:pic>
    </p:spTree>
    <p:extLst>
      <p:ext uri="{BB962C8B-B14F-4D97-AF65-F5344CB8AC3E}">
        <p14:creationId xmlns:p14="http://schemas.microsoft.com/office/powerpoint/2010/main" val="156350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2060848"/>
            <a:ext cx="8229600" cy="1143000"/>
          </a:xfrm>
        </p:spPr>
        <p:txBody>
          <a:bodyPr/>
          <a:lstStyle/>
          <a:p>
            <a:r>
              <a:rPr lang="en-US" sz="4000" b="1" dirty="0">
                <a:solidFill>
                  <a:schemeClr val="accent2"/>
                </a:solidFill>
              </a:rPr>
              <a:t>Inconsistent Data Entry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7CE0897D-48DF-1842-8E80-AE0EDC787313}"/>
              </a:ext>
            </a:extLst>
          </p:cNvPr>
          <p:cNvSpPr/>
          <p:nvPr/>
        </p:nvSpPr>
        <p:spPr>
          <a:xfrm>
            <a:off x="1414861" y="5618857"/>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sp>
        <p:nvSpPr>
          <p:cNvPr id="4" name="Slide Number Placeholder 3">
            <a:extLst>
              <a:ext uri="{FF2B5EF4-FFF2-40B4-BE49-F238E27FC236}">
                <a16:creationId xmlns:a16="http://schemas.microsoft.com/office/drawing/2014/main" id="{6D8674D1-7CA5-534F-B14A-F6D318BDEE65}"/>
              </a:ext>
            </a:extLst>
          </p:cNvPr>
          <p:cNvSpPr>
            <a:spLocks noGrp="1"/>
          </p:cNvSpPr>
          <p:nvPr>
            <p:ph type="sldNum" sz="quarter" idx="12"/>
          </p:nvPr>
        </p:nvSpPr>
        <p:spPr/>
        <p:txBody>
          <a:bodyPr/>
          <a:lstStyle/>
          <a:p>
            <a:pPr>
              <a:defRPr/>
            </a:pPr>
            <a:fld id="{740F825C-949B-974C-AB99-C3CE0C97A40B}" type="slidenum">
              <a:rPr lang="en-GB" altLang="en-US" smtClean="0"/>
              <a:pPr>
                <a:defRPr/>
              </a:pPr>
              <a:t>52</a:t>
            </a:fld>
            <a:endParaRPr lang="en-GB" altLang="en-US"/>
          </a:p>
        </p:txBody>
      </p:sp>
    </p:spTree>
    <p:extLst>
      <p:ext uri="{BB962C8B-B14F-4D97-AF65-F5344CB8AC3E}">
        <p14:creationId xmlns:p14="http://schemas.microsoft.com/office/powerpoint/2010/main" val="1150952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5933152"/>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pic>
        <p:nvPicPr>
          <p:cNvPr id="6" name="Picture 5" descr="Graphical user interface, text, application, email&#10;&#10;Description automatically generated">
            <a:extLst>
              <a:ext uri="{FF2B5EF4-FFF2-40B4-BE49-F238E27FC236}">
                <a16:creationId xmlns:a16="http://schemas.microsoft.com/office/drawing/2014/main" id="{05AE8F9F-44A4-A045-968A-9B878CC7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7147"/>
            <a:ext cx="7344816" cy="3650932"/>
          </a:xfrm>
          <a:prstGeom prst="rect">
            <a:avLst/>
          </a:prstGeom>
        </p:spPr>
      </p:pic>
      <p:sp>
        <p:nvSpPr>
          <p:cNvPr id="3" name="Slide Number Placeholder 2">
            <a:extLst>
              <a:ext uri="{FF2B5EF4-FFF2-40B4-BE49-F238E27FC236}">
                <a16:creationId xmlns:a16="http://schemas.microsoft.com/office/drawing/2014/main" id="{65E74436-D31E-5C47-9047-FFC6DBC735DC}"/>
              </a:ext>
            </a:extLst>
          </p:cNvPr>
          <p:cNvSpPr>
            <a:spLocks noGrp="1"/>
          </p:cNvSpPr>
          <p:nvPr>
            <p:ph type="sldNum" sz="quarter" idx="12"/>
          </p:nvPr>
        </p:nvSpPr>
        <p:spPr/>
        <p:txBody>
          <a:bodyPr/>
          <a:lstStyle/>
          <a:p>
            <a:pPr>
              <a:defRPr/>
            </a:pPr>
            <a:fld id="{740F825C-949B-974C-AB99-C3CE0C97A40B}" type="slidenum">
              <a:rPr lang="en-GB" altLang="en-US" smtClean="0"/>
              <a:pPr>
                <a:defRPr/>
              </a:pPr>
              <a:t>53</a:t>
            </a:fld>
            <a:endParaRPr lang="en-GB" altLang="en-US"/>
          </a:p>
        </p:txBody>
      </p:sp>
    </p:spTree>
    <p:extLst>
      <p:ext uri="{BB962C8B-B14F-4D97-AF65-F5344CB8AC3E}">
        <p14:creationId xmlns:p14="http://schemas.microsoft.com/office/powerpoint/2010/main" val="2111386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5933152"/>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pic>
        <p:nvPicPr>
          <p:cNvPr id="4" name="Picture 3" descr="Table&#10;&#10;Description automatically generated">
            <a:extLst>
              <a:ext uri="{FF2B5EF4-FFF2-40B4-BE49-F238E27FC236}">
                <a16:creationId xmlns:a16="http://schemas.microsoft.com/office/drawing/2014/main" id="{562D8F54-93BD-3E45-B05A-4709F04DE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94904"/>
            <a:ext cx="7159892" cy="4268192"/>
          </a:xfrm>
          <a:prstGeom prst="rect">
            <a:avLst/>
          </a:prstGeom>
        </p:spPr>
      </p:pic>
      <p:sp>
        <p:nvSpPr>
          <p:cNvPr id="3" name="Slide Number Placeholder 2">
            <a:extLst>
              <a:ext uri="{FF2B5EF4-FFF2-40B4-BE49-F238E27FC236}">
                <a16:creationId xmlns:a16="http://schemas.microsoft.com/office/drawing/2014/main" id="{D08D7718-B32E-7D4D-9E75-BD88530907E3}"/>
              </a:ext>
            </a:extLst>
          </p:cNvPr>
          <p:cNvSpPr>
            <a:spLocks noGrp="1"/>
          </p:cNvSpPr>
          <p:nvPr>
            <p:ph type="sldNum" sz="quarter" idx="12"/>
          </p:nvPr>
        </p:nvSpPr>
        <p:spPr/>
        <p:txBody>
          <a:bodyPr/>
          <a:lstStyle/>
          <a:p>
            <a:pPr>
              <a:defRPr/>
            </a:pPr>
            <a:fld id="{740F825C-949B-974C-AB99-C3CE0C97A40B}" type="slidenum">
              <a:rPr lang="en-GB" altLang="en-US" smtClean="0"/>
              <a:pPr>
                <a:defRPr/>
              </a:pPr>
              <a:t>54</a:t>
            </a:fld>
            <a:endParaRPr lang="en-GB" altLang="en-US"/>
          </a:p>
        </p:txBody>
      </p:sp>
    </p:spTree>
    <p:extLst>
      <p:ext uri="{BB962C8B-B14F-4D97-AF65-F5344CB8AC3E}">
        <p14:creationId xmlns:p14="http://schemas.microsoft.com/office/powerpoint/2010/main" val="2807862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5933152"/>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sp>
        <p:nvSpPr>
          <p:cNvPr id="3" name="Rectangle 2">
            <a:extLst>
              <a:ext uri="{FF2B5EF4-FFF2-40B4-BE49-F238E27FC236}">
                <a16:creationId xmlns:a16="http://schemas.microsoft.com/office/drawing/2014/main" id="{CE32FD4A-9236-F540-96CC-E81E3B7DC55B}"/>
              </a:ext>
            </a:extLst>
          </p:cNvPr>
          <p:cNvSpPr/>
          <p:nvPr/>
        </p:nvSpPr>
        <p:spPr>
          <a:xfrm>
            <a:off x="971600" y="1408995"/>
            <a:ext cx="7128792" cy="2031325"/>
          </a:xfrm>
          <a:prstGeom prst="rect">
            <a:avLst/>
          </a:prstGeom>
        </p:spPr>
        <p:txBody>
          <a:bodyPr wrap="square">
            <a:spAutoFit/>
          </a:bodyPr>
          <a:lstStyle/>
          <a:p>
            <a:pPr marL="285750" indent="-285750">
              <a:buFont typeface="Arial" panose="020B0604020202020204" pitchFamily="34" charset="0"/>
              <a:buChar char="•"/>
            </a:pPr>
            <a:r>
              <a:rPr lang="en-US" dirty="0"/>
              <a:t>Say we're interested in cleaning up the "Country" column to make sure there's no data entry inconsistencies in 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could go through and check each row by hand, of course, and hand-correct inconsistencies when we find them.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There's a more efficient way to do this, though!</a:t>
            </a:r>
          </a:p>
        </p:txBody>
      </p:sp>
      <p:sp>
        <p:nvSpPr>
          <p:cNvPr id="4" name="Slide Number Placeholder 3">
            <a:extLst>
              <a:ext uri="{FF2B5EF4-FFF2-40B4-BE49-F238E27FC236}">
                <a16:creationId xmlns:a16="http://schemas.microsoft.com/office/drawing/2014/main" id="{9EF933BF-D27C-3E46-B759-7BE116BC8841}"/>
              </a:ext>
            </a:extLst>
          </p:cNvPr>
          <p:cNvSpPr>
            <a:spLocks noGrp="1"/>
          </p:cNvSpPr>
          <p:nvPr>
            <p:ph type="sldNum" sz="quarter" idx="12"/>
          </p:nvPr>
        </p:nvSpPr>
        <p:spPr/>
        <p:txBody>
          <a:bodyPr/>
          <a:lstStyle/>
          <a:p>
            <a:pPr>
              <a:defRPr/>
            </a:pPr>
            <a:fld id="{740F825C-949B-974C-AB99-C3CE0C97A40B}" type="slidenum">
              <a:rPr lang="en-GB" altLang="en-US" smtClean="0"/>
              <a:pPr>
                <a:defRPr/>
              </a:pPr>
              <a:t>55</a:t>
            </a:fld>
            <a:endParaRPr lang="en-GB" altLang="en-US"/>
          </a:p>
        </p:txBody>
      </p:sp>
    </p:spTree>
    <p:extLst>
      <p:ext uri="{BB962C8B-B14F-4D97-AF65-F5344CB8AC3E}">
        <p14:creationId xmlns:p14="http://schemas.microsoft.com/office/powerpoint/2010/main" val="396294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5933152"/>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pic>
        <p:nvPicPr>
          <p:cNvPr id="5" name="Picture 4" descr="Text&#10;&#10;Description automatically generated">
            <a:extLst>
              <a:ext uri="{FF2B5EF4-FFF2-40B4-BE49-F238E27FC236}">
                <a16:creationId xmlns:a16="http://schemas.microsoft.com/office/drawing/2014/main" id="{12F0F8A7-581A-BB45-9307-4956DFA86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690" y="1377642"/>
            <a:ext cx="7143634" cy="3882876"/>
          </a:xfrm>
          <a:prstGeom prst="rect">
            <a:avLst/>
          </a:prstGeom>
        </p:spPr>
      </p:pic>
      <p:sp>
        <p:nvSpPr>
          <p:cNvPr id="3" name="Slide Number Placeholder 2">
            <a:extLst>
              <a:ext uri="{FF2B5EF4-FFF2-40B4-BE49-F238E27FC236}">
                <a16:creationId xmlns:a16="http://schemas.microsoft.com/office/drawing/2014/main" id="{C36C36CE-15B0-3C40-9952-A19E80EBFFF7}"/>
              </a:ext>
            </a:extLst>
          </p:cNvPr>
          <p:cNvSpPr>
            <a:spLocks noGrp="1"/>
          </p:cNvSpPr>
          <p:nvPr>
            <p:ph type="sldNum" sz="quarter" idx="12"/>
          </p:nvPr>
        </p:nvSpPr>
        <p:spPr/>
        <p:txBody>
          <a:bodyPr/>
          <a:lstStyle/>
          <a:p>
            <a:pPr>
              <a:defRPr/>
            </a:pPr>
            <a:fld id="{740F825C-949B-974C-AB99-C3CE0C97A40B}" type="slidenum">
              <a:rPr lang="en-GB" altLang="en-US" smtClean="0"/>
              <a:pPr>
                <a:defRPr/>
              </a:pPr>
              <a:t>56</a:t>
            </a:fld>
            <a:endParaRPr lang="en-GB" altLang="en-US"/>
          </a:p>
        </p:txBody>
      </p:sp>
    </p:spTree>
    <p:extLst>
      <p:ext uri="{BB962C8B-B14F-4D97-AF65-F5344CB8AC3E}">
        <p14:creationId xmlns:p14="http://schemas.microsoft.com/office/powerpoint/2010/main" val="5217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6444044"/>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sp>
        <p:nvSpPr>
          <p:cNvPr id="3" name="Rectangle 2">
            <a:extLst>
              <a:ext uri="{FF2B5EF4-FFF2-40B4-BE49-F238E27FC236}">
                <a16:creationId xmlns:a16="http://schemas.microsoft.com/office/drawing/2014/main" id="{130EF19E-BEF8-EC46-BF99-B631C0C15331}"/>
              </a:ext>
            </a:extLst>
          </p:cNvPr>
          <p:cNvSpPr/>
          <p:nvPr/>
        </p:nvSpPr>
        <p:spPr>
          <a:xfrm>
            <a:off x="827584" y="1377642"/>
            <a:ext cx="7344816" cy="2523768"/>
          </a:xfrm>
          <a:prstGeom prst="rect">
            <a:avLst/>
          </a:prstGeom>
        </p:spPr>
        <p:txBody>
          <a:bodyPr wrap="square">
            <a:spAutoFit/>
          </a:bodyPr>
          <a:lstStyle/>
          <a:p>
            <a:pPr marL="285750" indent="-285750">
              <a:buFont typeface="Arial" panose="020B0604020202020204" pitchFamily="34" charset="0"/>
              <a:buChar char="•"/>
            </a:pPr>
            <a:r>
              <a:rPr lang="en-US" sz="2000" dirty="0"/>
              <a:t>Just looking at this, we can see some problems due to inconsistent data entry: ' Germany', and '</a:t>
            </a:r>
            <a:r>
              <a:rPr lang="en-US" sz="2000" dirty="0" err="1"/>
              <a:t>germany</a:t>
            </a:r>
            <a:r>
              <a:rPr lang="en-US" sz="2000" dirty="0"/>
              <a:t>', for example, or ' New Zealand' and 'New Zealand’.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first thing we can to do is make everything lower case and remove any white spaces at the beginning and end of cells.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FABCD07-7290-204D-B1B0-1BFF45F1EF18}"/>
              </a:ext>
            </a:extLst>
          </p:cNvPr>
          <p:cNvSpPr>
            <a:spLocks noGrp="1"/>
          </p:cNvSpPr>
          <p:nvPr>
            <p:ph type="sldNum" sz="quarter" idx="12"/>
          </p:nvPr>
        </p:nvSpPr>
        <p:spPr/>
        <p:txBody>
          <a:bodyPr/>
          <a:lstStyle/>
          <a:p>
            <a:pPr>
              <a:defRPr/>
            </a:pPr>
            <a:fld id="{740F825C-949B-974C-AB99-C3CE0C97A40B}" type="slidenum">
              <a:rPr lang="en-GB" altLang="en-US" smtClean="0"/>
              <a:pPr>
                <a:defRPr/>
              </a:pPr>
              <a:t>57</a:t>
            </a:fld>
            <a:endParaRPr lang="en-GB" altLang="en-US"/>
          </a:p>
        </p:txBody>
      </p:sp>
    </p:spTree>
    <p:extLst>
      <p:ext uri="{BB962C8B-B14F-4D97-AF65-F5344CB8AC3E}">
        <p14:creationId xmlns:p14="http://schemas.microsoft.com/office/powerpoint/2010/main" val="1681176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6444044"/>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sp>
        <p:nvSpPr>
          <p:cNvPr id="3" name="Rectangle 2">
            <a:extLst>
              <a:ext uri="{FF2B5EF4-FFF2-40B4-BE49-F238E27FC236}">
                <a16:creationId xmlns:a16="http://schemas.microsoft.com/office/drawing/2014/main" id="{130EF19E-BEF8-EC46-BF99-B631C0C15331}"/>
              </a:ext>
            </a:extLst>
          </p:cNvPr>
          <p:cNvSpPr/>
          <p:nvPr/>
        </p:nvSpPr>
        <p:spPr>
          <a:xfrm>
            <a:off x="827584" y="1377642"/>
            <a:ext cx="7344816" cy="1292662"/>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Inconsistencies in capitalizations and trailing white spaces are very common in text data and you can fix a good 80% of your text data entry inconsistencies by doing this.</a:t>
            </a:r>
          </a:p>
        </p:txBody>
      </p:sp>
      <p:pic>
        <p:nvPicPr>
          <p:cNvPr id="6" name="Picture 5" descr="Graphical user interface, text, application&#10;&#10;Description automatically generated">
            <a:extLst>
              <a:ext uri="{FF2B5EF4-FFF2-40B4-BE49-F238E27FC236}">
                <a16:creationId xmlns:a16="http://schemas.microsoft.com/office/drawing/2014/main" id="{1D80F5CA-3727-654E-A275-17EEB0176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311" y="3570260"/>
            <a:ext cx="6324600" cy="1460500"/>
          </a:xfrm>
          <a:prstGeom prst="rect">
            <a:avLst/>
          </a:prstGeom>
        </p:spPr>
      </p:pic>
      <p:sp>
        <p:nvSpPr>
          <p:cNvPr id="4" name="Slide Number Placeholder 3">
            <a:extLst>
              <a:ext uri="{FF2B5EF4-FFF2-40B4-BE49-F238E27FC236}">
                <a16:creationId xmlns:a16="http://schemas.microsoft.com/office/drawing/2014/main" id="{7FABCD07-7290-204D-B1B0-1BFF45F1EF18}"/>
              </a:ext>
            </a:extLst>
          </p:cNvPr>
          <p:cNvSpPr>
            <a:spLocks noGrp="1"/>
          </p:cNvSpPr>
          <p:nvPr>
            <p:ph type="sldNum" sz="quarter" idx="12"/>
          </p:nvPr>
        </p:nvSpPr>
        <p:spPr/>
        <p:txBody>
          <a:bodyPr/>
          <a:lstStyle/>
          <a:p>
            <a:pPr>
              <a:defRPr/>
            </a:pPr>
            <a:fld id="{740F825C-949B-974C-AB99-C3CE0C97A40B}" type="slidenum">
              <a:rPr lang="en-GB" altLang="en-US" smtClean="0"/>
              <a:pPr>
                <a:defRPr/>
              </a:pPr>
              <a:t>58</a:t>
            </a:fld>
            <a:endParaRPr lang="en-GB" altLang="en-US"/>
          </a:p>
        </p:txBody>
      </p:sp>
    </p:spTree>
    <p:extLst>
      <p:ext uri="{BB962C8B-B14F-4D97-AF65-F5344CB8AC3E}">
        <p14:creationId xmlns:p14="http://schemas.microsoft.com/office/powerpoint/2010/main" val="271102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5730" y="64029"/>
            <a:ext cx="8229600" cy="1143000"/>
          </a:xfrm>
        </p:spPr>
        <p:txBody>
          <a:bodyPr/>
          <a:lstStyle/>
          <a:p>
            <a:r>
              <a:rPr lang="en-US" sz="4000" b="1" dirty="0">
                <a:solidFill>
                  <a:schemeClr val="accent2"/>
                </a:solidFill>
              </a:rPr>
              <a:t>Inconsistent Data Entry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9" name="Rectangle 8">
            <a:extLst>
              <a:ext uri="{FF2B5EF4-FFF2-40B4-BE49-F238E27FC236}">
                <a16:creationId xmlns:a16="http://schemas.microsoft.com/office/drawing/2014/main" id="{424D21B1-5858-DA4F-8F95-39D68ACDD727}"/>
              </a:ext>
            </a:extLst>
          </p:cNvPr>
          <p:cNvSpPr/>
          <p:nvPr/>
        </p:nvSpPr>
        <p:spPr>
          <a:xfrm>
            <a:off x="1174690" y="6444044"/>
            <a:ext cx="7344816"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/inconsistent-data-entry</a:t>
            </a:r>
          </a:p>
        </p:txBody>
      </p:sp>
      <p:pic>
        <p:nvPicPr>
          <p:cNvPr id="5" name="Picture 4" descr="Text&#10;&#10;Description automatically generated">
            <a:extLst>
              <a:ext uri="{FF2B5EF4-FFF2-40B4-BE49-F238E27FC236}">
                <a16:creationId xmlns:a16="http://schemas.microsoft.com/office/drawing/2014/main" id="{4480FBE0-AF56-EF4C-8A9E-B899CE89B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30" y="1377642"/>
            <a:ext cx="8496300" cy="4432300"/>
          </a:xfrm>
          <a:prstGeom prst="rect">
            <a:avLst/>
          </a:prstGeom>
        </p:spPr>
      </p:pic>
      <p:sp>
        <p:nvSpPr>
          <p:cNvPr id="3" name="Slide Number Placeholder 2">
            <a:extLst>
              <a:ext uri="{FF2B5EF4-FFF2-40B4-BE49-F238E27FC236}">
                <a16:creationId xmlns:a16="http://schemas.microsoft.com/office/drawing/2014/main" id="{A5754221-1384-D941-BDF5-9C80EE1E7B8C}"/>
              </a:ext>
            </a:extLst>
          </p:cNvPr>
          <p:cNvSpPr>
            <a:spLocks noGrp="1"/>
          </p:cNvSpPr>
          <p:nvPr>
            <p:ph type="sldNum" sz="quarter" idx="12"/>
          </p:nvPr>
        </p:nvSpPr>
        <p:spPr/>
        <p:txBody>
          <a:bodyPr/>
          <a:lstStyle/>
          <a:p>
            <a:pPr>
              <a:defRPr/>
            </a:pPr>
            <a:fld id="{740F825C-949B-974C-AB99-C3CE0C97A40B}" type="slidenum">
              <a:rPr lang="en-GB" altLang="en-US" smtClean="0"/>
              <a:pPr>
                <a:defRPr/>
              </a:pPr>
              <a:t>59</a:t>
            </a:fld>
            <a:endParaRPr lang="en-GB" altLang="en-US"/>
          </a:p>
        </p:txBody>
      </p:sp>
    </p:spTree>
    <p:extLst>
      <p:ext uri="{BB962C8B-B14F-4D97-AF65-F5344CB8AC3E}">
        <p14:creationId xmlns:p14="http://schemas.microsoft.com/office/powerpoint/2010/main" val="349541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Table&#10;&#10;Description automatically generated">
            <a:extLst>
              <a:ext uri="{FF2B5EF4-FFF2-40B4-BE49-F238E27FC236}">
                <a16:creationId xmlns:a16="http://schemas.microsoft.com/office/drawing/2014/main" id="{315672C8-67E4-FE46-B2A7-8746516AF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5164" y="1279525"/>
            <a:ext cx="7093672" cy="4525963"/>
          </a:xfrm>
        </p:spPr>
      </p:pic>
      <p:sp>
        <p:nvSpPr>
          <p:cNvPr id="3" name="Slide Number Placeholder 2">
            <a:extLst>
              <a:ext uri="{FF2B5EF4-FFF2-40B4-BE49-F238E27FC236}">
                <a16:creationId xmlns:a16="http://schemas.microsoft.com/office/drawing/2014/main" id="{0CCFA0F1-7A92-2C47-8FDD-58D9C1C31E71}"/>
              </a:ext>
            </a:extLst>
          </p:cNvPr>
          <p:cNvSpPr>
            <a:spLocks noGrp="1"/>
          </p:cNvSpPr>
          <p:nvPr>
            <p:ph type="sldNum" sz="quarter" idx="12"/>
          </p:nvPr>
        </p:nvSpPr>
        <p:spPr/>
        <p:txBody>
          <a:bodyPr/>
          <a:lstStyle/>
          <a:p>
            <a:pPr>
              <a:defRPr/>
            </a:pPr>
            <a:fld id="{740F825C-949B-974C-AB99-C3CE0C97A40B}" type="slidenum">
              <a:rPr lang="en-GB" altLang="en-US" smtClean="0"/>
              <a:pPr>
                <a:defRPr/>
              </a:pPr>
              <a:t>6</a:t>
            </a:fld>
            <a:endParaRPr lang="en-GB" altLang="en-US"/>
          </a:p>
        </p:txBody>
      </p:sp>
    </p:spTree>
    <p:extLst>
      <p:ext uri="{BB962C8B-B14F-4D97-AF65-F5344CB8AC3E}">
        <p14:creationId xmlns:p14="http://schemas.microsoft.com/office/powerpoint/2010/main" val="1196925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206084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Slide Number Placeholder 2">
            <a:extLst>
              <a:ext uri="{FF2B5EF4-FFF2-40B4-BE49-F238E27FC236}">
                <a16:creationId xmlns:a16="http://schemas.microsoft.com/office/drawing/2014/main" id="{9F224459-6922-CE41-B8F7-671C3FC1879C}"/>
              </a:ext>
            </a:extLst>
          </p:cNvPr>
          <p:cNvSpPr>
            <a:spLocks noGrp="1"/>
          </p:cNvSpPr>
          <p:nvPr>
            <p:ph type="sldNum" sz="quarter" idx="12"/>
          </p:nvPr>
        </p:nvSpPr>
        <p:spPr/>
        <p:txBody>
          <a:bodyPr/>
          <a:lstStyle/>
          <a:p>
            <a:pPr>
              <a:defRPr/>
            </a:pPr>
            <a:fld id="{740F825C-949B-974C-AB99-C3CE0C97A40B}" type="slidenum">
              <a:rPr lang="en-GB" altLang="en-US" smtClean="0"/>
              <a:pPr>
                <a:defRPr/>
              </a:pPr>
              <a:t>60</a:t>
            </a:fld>
            <a:endParaRPr lang="en-GB" altLang="en-US"/>
          </a:p>
        </p:txBody>
      </p:sp>
    </p:spTree>
    <p:extLst>
      <p:ext uri="{BB962C8B-B14F-4D97-AF65-F5344CB8AC3E}">
        <p14:creationId xmlns:p14="http://schemas.microsoft.com/office/powerpoint/2010/main" val="2333020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r>
              <a:rPr lang="en-US" sz="1800" b="1" dirty="0"/>
              <a:t>Fuzzy matching:</a:t>
            </a:r>
            <a:r>
              <a:rPr lang="en-US" sz="1800" dirty="0"/>
              <a:t> </a:t>
            </a:r>
          </a:p>
          <a:p>
            <a:pPr marL="0" indent="0">
              <a:buNone/>
            </a:pPr>
            <a:endParaRPr lang="en-US" sz="1800" dirty="0"/>
          </a:p>
          <a:p>
            <a:r>
              <a:rPr lang="en-US" sz="1800" dirty="0"/>
              <a:t>The process of automatically finding text strings that are very similar to the target string. </a:t>
            </a:r>
          </a:p>
          <a:p>
            <a:endParaRPr lang="en-US" sz="1800" dirty="0"/>
          </a:p>
          <a:p>
            <a:r>
              <a:rPr lang="en-US" sz="1800" dirty="0"/>
              <a:t>In general, a string is considered "closer" to another one the fewer characters you'd need to change if you were transforming one string into another. </a:t>
            </a:r>
          </a:p>
          <a:p>
            <a:endParaRPr lang="en-US" sz="1800" dirty="0"/>
          </a:p>
          <a:p>
            <a:r>
              <a:rPr lang="en-US" sz="1800" dirty="0"/>
              <a:t>So "apple" and "</a:t>
            </a:r>
            <a:r>
              <a:rPr lang="en-US" sz="1800" dirty="0" err="1"/>
              <a:t>snapple</a:t>
            </a:r>
            <a:r>
              <a:rPr lang="en-US" sz="1800" dirty="0"/>
              <a:t>" are two changes away from each other (add "s" and "n") while "in" and "on" and one change away (</a:t>
            </a:r>
            <a:r>
              <a:rPr lang="en-US" sz="1800" dirty="0" err="1"/>
              <a:t>rplace</a:t>
            </a:r>
            <a:r>
              <a:rPr lang="en-US" sz="1800" dirty="0"/>
              <a:t> "</a:t>
            </a:r>
            <a:r>
              <a:rPr lang="en-US" sz="1800" dirty="0" err="1"/>
              <a:t>i</a:t>
            </a:r>
            <a:r>
              <a:rPr lang="en-US" sz="1800" dirty="0"/>
              <a:t>" with "o"). </a:t>
            </a:r>
          </a:p>
          <a:p>
            <a:endParaRPr lang="en-US" sz="1800" dirty="0"/>
          </a:p>
          <a:p>
            <a:r>
              <a:rPr lang="en-US" sz="1800" dirty="0"/>
              <a:t>You won't always be able to rely on fuzzy matching 100%, but it will usually end up saving you at least a little time.</a:t>
            </a:r>
            <a:endParaRPr lang="en-US" sz="1800" b="1" dirty="0">
              <a:solidFill>
                <a:schemeClr val="bg2"/>
              </a:solidFill>
            </a:endParaRPr>
          </a:p>
        </p:txBody>
      </p:sp>
      <p:sp>
        <p:nvSpPr>
          <p:cNvPr id="4" name="Slide Number Placeholder 3">
            <a:extLst>
              <a:ext uri="{FF2B5EF4-FFF2-40B4-BE49-F238E27FC236}">
                <a16:creationId xmlns:a16="http://schemas.microsoft.com/office/drawing/2014/main" id="{169101DC-08A6-574C-A632-CF4D3A15D9F4}"/>
              </a:ext>
            </a:extLst>
          </p:cNvPr>
          <p:cNvSpPr>
            <a:spLocks noGrp="1"/>
          </p:cNvSpPr>
          <p:nvPr>
            <p:ph type="sldNum" sz="quarter" idx="12"/>
          </p:nvPr>
        </p:nvSpPr>
        <p:spPr/>
        <p:txBody>
          <a:bodyPr/>
          <a:lstStyle/>
          <a:p>
            <a:pPr>
              <a:defRPr/>
            </a:pPr>
            <a:fld id="{740F825C-949B-974C-AB99-C3CE0C97A40B}" type="slidenum">
              <a:rPr lang="en-GB" altLang="en-US" smtClean="0"/>
              <a:pPr>
                <a:defRPr/>
              </a:pPr>
              <a:t>61</a:t>
            </a:fld>
            <a:endParaRPr lang="en-GB" altLang="en-US"/>
          </a:p>
        </p:txBody>
      </p:sp>
    </p:spTree>
    <p:extLst>
      <p:ext uri="{BB962C8B-B14F-4D97-AF65-F5344CB8AC3E}">
        <p14:creationId xmlns:p14="http://schemas.microsoft.com/office/powerpoint/2010/main" val="3653453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r>
              <a:rPr lang="en-US" sz="1800" dirty="0"/>
              <a:t>If you are using more than one dataset or unclean, unstandardized data, you might use fuzzy matching to find and combine duplicates. </a:t>
            </a:r>
          </a:p>
          <a:p>
            <a:endParaRPr lang="en-US" sz="1800" dirty="0"/>
          </a:p>
          <a:p>
            <a:r>
              <a:rPr lang="en-US" sz="1800" dirty="0"/>
              <a:t>Fuzzy matching allows you to determine if two items (usually strings) are “the same.” </a:t>
            </a:r>
          </a:p>
          <a:p>
            <a:endParaRPr lang="en-US" sz="1800" b="1" dirty="0">
              <a:solidFill>
                <a:schemeClr val="bg2"/>
              </a:solidFill>
            </a:endParaRPr>
          </a:p>
          <a:p>
            <a:r>
              <a:rPr lang="en-US" sz="1800" dirty="0"/>
              <a:t>Fuzzy matching can help us relate “My dog &amp; I” and “me and </a:t>
            </a:r>
            <a:r>
              <a:rPr lang="en-US" sz="1800" dirty="0" err="1"/>
              <a:t>mydog</a:t>
            </a:r>
            <a:r>
              <a:rPr lang="en-US" sz="1800" dirty="0"/>
              <a:t>” as having similar meaning</a:t>
            </a: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F37FA4C7-4046-3549-8FB7-E035F7DF6E94}"/>
              </a:ext>
            </a:extLst>
          </p:cNvPr>
          <p:cNvSpPr>
            <a:spLocks noGrp="1"/>
          </p:cNvSpPr>
          <p:nvPr>
            <p:ph type="sldNum" sz="quarter" idx="12"/>
          </p:nvPr>
        </p:nvSpPr>
        <p:spPr/>
        <p:txBody>
          <a:bodyPr/>
          <a:lstStyle/>
          <a:p>
            <a:pPr>
              <a:defRPr/>
            </a:pPr>
            <a:fld id="{740F825C-949B-974C-AB99-C3CE0C97A40B}" type="slidenum">
              <a:rPr lang="en-GB" altLang="en-US" smtClean="0"/>
              <a:pPr>
                <a:defRPr/>
              </a:pPr>
              <a:t>62</a:t>
            </a:fld>
            <a:endParaRPr lang="en-GB" altLang="en-US"/>
          </a:p>
        </p:txBody>
      </p:sp>
    </p:spTree>
    <p:extLst>
      <p:ext uri="{BB962C8B-B14F-4D97-AF65-F5344CB8AC3E}">
        <p14:creationId xmlns:p14="http://schemas.microsoft.com/office/powerpoint/2010/main" val="2871377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Graphical user interface, text, application&#10;&#10;Description automatically generated">
            <a:extLst>
              <a:ext uri="{FF2B5EF4-FFF2-40B4-BE49-F238E27FC236}">
                <a16:creationId xmlns:a16="http://schemas.microsoft.com/office/drawing/2014/main" id="{CF6B8959-3DEB-AA43-A306-1D83183F8F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1782" y="1395981"/>
            <a:ext cx="6820125" cy="4066037"/>
          </a:xfrm>
        </p:spPr>
      </p:pic>
      <p:sp>
        <p:nvSpPr>
          <p:cNvPr id="6" name="Rectangle 5">
            <a:extLst>
              <a:ext uri="{FF2B5EF4-FFF2-40B4-BE49-F238E27FC236}">
                <a16:creationId xmlns:a16="http://schemas.microsoft.com/office/drawing/2014/main" id="{A98F6EB8-93BE-A544-B220-3F3582526F3A}"/>
              </a:ext>
            </a:extLst>
          </p:cNvPr>
          <p:cNvSpPr/>
          <p:nvPr/>
        </p:nvSpPr>
        <p:spPr>
          <a:xfrm>
            <a:off x="1051508" y="5805264"/>
            <a:ext cx="6832860" cy="830997"/>
          </a:xfrm>
          <a:prstGeom prst="rect">
            <a:avLst/>
          </a:prstGeom>
        </p:spPr>
        <p:txBody>
          <a:bodyPr wrap="square">
            <a:spAutoFit/>
          </a:bodyPr>
          <a:lstStyle/>
          <a:p>
            <a:r>
              <a:rPr lang="en-US" sz="1600" dirty="0"/>
              <a:t>We can see that two of the items in the cities are very close to "south </a:t>
            </a:r>
            <a:r>
              <a:rPr lang="en-US" sz="1600" dirty="0" err="1"/>
              <a:t>korea</a:t>
            </a:r>
            <a:r>
              <a:rPr lang="en-US" sz="1600" dirty="0"/>
              <a:t>": "south </a:t>
            </a:r>
            <a:r>
              <a:rPr lang="en-US" sz="1600" dirty="0" err="1"/>
              <a:t>korea</a:t>
            </a:r>
            <a:r>
              <a:rPr lang="en-US" sz="1600" dirty="0"/>
              <a:t>" and "</a:t>
            </a:r>
            <a:r>
              <a:rPr lang="en-US" sz="1600" dirty="0" err="1"/>
              <a:t>southkorea</a:t>
            </a:r>
            <a:r>
              <a:rPr lang="en-US" sz="1600" dirty="0"/>
              <a:t>". Let's replace all rows in our "Country" column that have a ratio of &gt; 47 with "south </a:t>
            </a:r>
            <a:r>
              <a:rPr lang="en-US" sz="1600" dirty="0" err="1"/>
              <a:t>korea</a:t>
            </a:r>
            <a:r>
              <a:rPr lang="en-US" sz="1600" dirty="0"/>
              <a:t>".</a:t>
            </a:r>
          </a:p>
        </p:txBody>
      </p:sp>
      <p:sp>
        <p:nvSpPr>
          <p:cNvPr id="3" name="Slide Number Placeholder 2">
            <a:extLst>
              <a:ext uri="{FF2B5EF4-FFF2-40B4-BE49-F238E27FC236}">
                <a16:creationId xmlns:a16="http://schemas.microsoft.com/office/drawing/2014/main" id="{21D9D150-7191-7A4E-ABE7-87DE1F7A69D3}"/>
              </a:ext>
            </a:extLst>
          </p:cNvPr>
          <p:cNvSpPr>
            <a:spLocks noGrp="1"/>
          </p:cNvSpPr>
          <p:nvPr>
            <p:ph type="sldNum" sz="quarter" idx="12"/>
          </p:nvPr>
        </p:nvSpPr>
        <p:spPr/>
        <p:txBody>
          <a:bodyPr/>
          <a:lstStyle/>
          <a:p>
            <a:pPr>
              <a:defRPr/>
            </a:pPr>
            <a:fld id="{740F825C-949B-974C-AB99-C3CE0C97A40B}" type="slidenum">
              <a:rPr lang="en-GB" altLang="en-US" smtClean="0"/>
              <a:pPr>
                <a:defRPr/>
              </a:pPr>
              <a:t>63</a:t>
            </a:fld>
            <a:endParaRPr lang="en-GB" altLang="en-US"/>
          </a:p>
        </p:txBody>
      </p:sp>
    </p:spTree>
    <p:extLst>
      <p:ext uri="{BB962C8B-B14F-4D97-AF65-F5344CB8AC3E}">
        <p14:creationId xmlns:p14="http://schemas.microsoft.com/office/powerpoint/2010/main" val="2662101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2B00D531-7F3D-8042-8CC1-573AF0DEC0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822" y="1600200"/>
            <a:ext cx="7578356" cy="4525963"/>
          </a:xfrm>
        </p:spPr>
      </p:pic>
      <p:sp>
        <p:nvSpPr>
          <p:cNvPr id="3" name="Slide Number Placeholder 2">
            <a:extLst>
              <a:ext uri="{FF2B5EF4-FFF2-40B4-BE49-F238E27FC236}">
                <a16:creationId xmlns:a16="http://schemas.microsoft.com/office/drawing/2014/main" id="{9F7DB615-9FB8-1A47-B228-C29600DCC8F8}"/>
              </a:ext>
            </a:extLst>
          </p:cNvPr>
          <p:cNvSpPr>
            <a:spLocks noGrp="1"/>
          </p:cNvSpPr>
          <p:nvPr>
            <p:ph type="sldNum" sz="quarter" idx="12"/>
          </p:nvPr>
        </p:nvSpPr>
        <p:spPr/>
        <p:txBody>
          <a:bodyPr/>
          <a:lstStyle/>
          <a:p>
            <a:pPr>
              <a:defRPr/>
            </a:pPr>
            <a:fld id="{740F825C-949B-974C-AB99-C3CE0C97A40B}" type="slidenum">
              <a:rPr lang="en-GB" altLang="en-US" smtClean="0"/>
              <a:pPr>
                <a:defRPr/>
              </a:pPr>
              <a:t>64</a:t>
            </a:fld>
            <a:endParaRPr lang="en-GB" altLang="en-US"/>
          </a:p>
        </p:txBody>
      </p:sp>
    </p:spTree>
    <p:extLst>
      <p:ext uri="{BB962C8B-B14F-4D97-AF65-F5344CB8AC3E}">
        <p14:creationId xmlns:p14="http://schemas.microsoft.com/office/powerpoint/2010/main" val="1618107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A picture containing text&#10;&#10;Description automatically generated">
            <a:extLst>
              <a:ext uri="{FF2B5EF4-FFF2-40B4-BE49-F238E27FC236}">
                <a16:creationId xmlns:a16="http://schemas.microsoft.com/office/drawing/2014/main" id="{E5B34B47-3301-014A-9678-01661F4F0F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312" y="1511677"/>
            <a:ext cx="8140700" cy="1371600"/>
          </a:xfrm>
        </p:spPr>
      </p:pic>
      <p:pic>
        <p:nvPicPr>
          <p:cNvPr id="8" name="Picture 7" descr="Graphical user interface, text&#10;&#10;Description automatically generated">
            <a:extLst>
              <a:ext uri="{FF2B5EF4-FFF2-40B4-BE49-F238E27FC236}">
                <a16:creationId xmlns:a16="http://schemas.microsoft.com/office/drawing/2014/main" id="{B5ED3D16-6588-F645-839B-ADF3EC768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3429000"/>
            <a:ext cx="5474816" cy="2855569"/>
          </a:xfrm>
          <a:prstGeom prst="rect">
            <a:avLst/>
          </a:prstGeom>
        </p:spPr>
      </p:pic>
      <p:sp>
        <p:nvSpPr>
          <p:cNvPr id="3" name="Slide Number Placeholder 2">
            <a:extLst>
              <a:ext uri="{FF2B5EF4-FFF2-40B4-BE49-F238E27FC236}">
                <a16:creationId xmlns:a16="http://schemas.microsoft.com/office/drawing/2014/main" id="{E765B1E2-AB8F-E543-9DA3-EABD0F37AE53}"/>
              </a:ext>
            </a:extLst>
          </p:cNvPr>
          <p:cNvSpPr>
            <a:spLocks noGrp="1"/>
          </p:cNvSpPr>
          <p:nvPr>
            <p:ph type="sldNum" sz="quarter" idx="12"/>
          </p:nvPr>
        </p:nvSpPr>
        <p:spPr/>
        <p:txBody>
          <a:bodyPr/>
          <a:lstStyle/>
          <a:p>
            <a:pPr>
              <a:defRPr/>
            </a:pPr>
            <a:fld id="{740F825C-949B-974C-AB99-C3CE0C97A40B}" type="slidenum">
              <a:rPr lang="en-GB" altLang="en-US" smtClean="0"/>
              <a:pPr>
                <a:defRPr/>
              </a:pPr>
              <a:t>65</a:t>
            </a:fld>
            <a:endParaRPr lang="en-GB" altLang="en-US"/>
          </a:p>
        </p:txBody>
      </p:sp>
    </p:spTree>
    <p:extLst>
      <p:ext uri="{BB962C8B-B14F-4D97-AF65-F5344CB8AC3E}">
        <p14:creationId xmlns:p14="http://schemas.microsoft.com/office/powerpoint/2010/main" val="2727177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87912" y="2780928"/>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Tree>
    <p:extLst>
      <p:ext uri="{BB962C8B-B14F-4D97-AF65-F5344CB8AC3E}">
        <p14:creationId xmlns:p14="http://schemas.microsoft.com/office/powerpoint/2010/main" val="1594138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57200" y="1142032"/>
            <a:ext cx="8229600" cy="4525963"/>
          </a:xfrm>
        </p:spPr>
        <p:txBody>
          <a:bodyPr/>
          <a:lstStyle/>
          <a:p>
            <a:pPr marL="0" indent="0">
              <a:buNone/>
            </a:pPr>
            <a:r>
              <a:rPr lang="en-US" sz="2000" dirty="0"/>
              <a:t>pip install </a:t>
            </a:r>
            <a:r>
              <a:rPr lang="en-US" sz="2000" dirty="0" err="1"/>
              <a:t>fuzzywuzzy</a:t>
            </a:r>
            <a:endParaRPr lang="en-US" sz="2000" dirty="0"/>
          </a:p>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A picture containing text&#10;&#10;Description automatically generated">
            <a:extLst>
              <a:ext uri="{FF2B5EF4-FFF2-40B4-BE49-F238E27FC236}">
                <a16:creationId xmlns:a16="http://schemas.microsoft.com/office/drawing/2014/main" id="{AEC4DEA2-8007-2747-9B2C-04B7CAE03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3" y="1811572"/>
            <a:ext cx="5372100" cy="24003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6FB6B2E-655A-3D4C-A1CD-3D0E7F950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96" y="4221088"/>
            <a:ext cx="4953000" cy="1930400"/>
          </a:xfrm>
          <a:prstGeom prst="rect">
            <a:avLst/>
          </a:prstGeom>
        </p:spPr>
      </p:pic>
      <p:sp>
        <p:nvSpPr>
          <p:cNvPr id="8" name="Rectangle 7">
            <a:extLst>
              <a:ext uri="{FF2B5EF4-FFF2-40B4-BE49-F238E27FC236}">
                <a16:creationId xmlns:a16="http://schemas.microsoft.com/office/drawing/2014/main" id="{E5FBEC37-B1AD-1141-9099-AFE39BB5B5E4}"/>
              </a:ext>
            </a:extLst>
          </p:cNvPr>
          <p:cNvSpPr/>
          <p:nvPr/>
        </p:nvSpPr>
        <p:spPr>
          <a:xfrm>
            <a:off x="6084168" y="4725144"/>
            <a:ext cx="2808312" cy="1754326"/>
          </a:xfrm>
          <a:prstGeom prst="rect">
            <a:avLst/>
          </a:prstGeom>
        </p:spPr>
        <p:txBody>
          <a:bodyPr wrap="square">
            <a:spAutoFit/>
          </a:bodyPr>
          <a:lstStyle/>
          <a:p>
            <a:r>
              <a:rPr lang="en-US" dirty="0">
                <a:latin typeface="Courier New" panose="02070309020205020404" pitchFamily="49" charset="0"/>
              </a:rPr>
              <a:t>fuzz</a:t>
            </a:r>
            <a:r>
              <a:rPr lang="en-US" dirty="0">
                <a:latin typeface="Times New Roman" panose="02020603050405020304" pitchFamily="18" charset="0"/>
              </a:rPr>
              <a:t> module’s </a:t>
            </a:r>
            <a:r>
              <a:rPr lang="en-US" dirty="0">
                <a:latin typeface="Courier New" panose="02070309020205020404" pitchFamily="49" charset="0"/>
              </a:rPr>
              <a:t>ratio</a:t>
            </a:r>
            <a:r>
              <a:rPr lang="en-US" dirty="0">
                <a:latin typeface="Times New Roman" panose="02020603050405020304" pitchFamily="18" charset="0"/>
              </a:rPr>
              <a:t> function, which expects two strings to com‐pare. It returns the similarity of the sequencing of the strings (a value between 1and 100).</a:t>
            </a:r>
            <a:endParaRPr lang="en-US" dirty="0"/>
          </a:p>
        </p:txBody>
      </p:sp>
    </p:spTree>
    <p:extLst>
      <p:ext uri="{BB962C8B-B14F-4D97-AF65-F5344CB8AC3E}">
        <p14:creationId xmlns:p14="http://schemas.microsoft.com/office/powerpoint/2010/main" val="3424654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69B0E162-8380-DE4B-B9A1-CFF4BB1DBE55}"/>
              </a:ext>
            </a:extLst>
          </p:cNvPr>
          <p:cNvSpPr/>
          <p:nvPr/>
        </p:nvSpPr>
        <p:spPr>
          <a:xfrm>
            <a:off x="755576" y="1602990"/>
            <a:ext cx="7200800" cy="2031325"/>
          </a:xfrm>
          <a:prstGeom prst="rect">
            <a:avLst/>
          </a:prstGeom>
        </p:spPr>
        <p:txBody>
          <a:bodyPr wrap="square">
            <a:spAutoFit/>
          </a:bodyPr>
          <a:lstStyle/>
          <a:p>
            <a:pPr marL="285750" indent="-285750">
              <a:buFont typeface="Arial" panose="020B0604020202020204" pitchFamily="34" charset="0"/>
              <a:buChar char="•"/>
            </a:pPr>
            <a:r>
              <a:rPr lang="en-US" dirty="0">
                <a:latin typeface="+mn-lt"/>
              </a:rPr>
              <a:t>Here we use the fuzz module’s ratio function, which expects two strings to compare.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It returns the similarity of the sequencing of the strings (a value between 1 and 100).</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Let’s try another </a:t>
            </a:r>
            <a:r>
              <a:rPr lang="en-US" dirty="0" err="1">
                <a:latin typeface="+mn-lt"/>
              </a:rPr>
              <a:t>FuzzyWuzzy</a:t>
            </a:r>
            <a:r>
              <a:rPr lang="en-US" dirty="0">
                <a:latin typeface="+mn-lt"/>
              </a:rPr>
              <a:t> method and see our results.</a:t>
            </a:r>
          </a:p>
        </p:txBody>
      </p:sp>
    </p:spTree>
    <p:extLst>
      <p:ext uri="{BB962C8B-B14F-4D97-AF65-F5344CB8AC3E}">
        <p14:creationId xmlns:p14="http://schemas.microsoft.com/office/powerpoint/2010/main" val="2352077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10;&#10;Description automatically generated">
            <a:extLst>
              <a:ext uri="{FF2B5EF4-FFF2-40B4-BE49-F238E27FC236}">
                <a16:creationId xmlns:a16="http://schemas.microsoft.com/office/drawing/2014/main" id="{F21B93D8-13D6-0748-AAB9-FABB3E944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36" y="1407719"/>
            <a:ext cx="5613400" cy="7620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ACBE0783-3AF2-C64D-A3B4-1D2855438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880" y="2206640"/>
            <a:ext cx="5740400" cy="1308100"/>
          </a:xfrm>
          <a:prstGeom prst="rect">
            <a:avLst/>
          </a:prstGeom>
        </p:spPr>
      </p:pic>
      <p:sp>
        <p:nvSpPr>
          <p:cNvPr id="9" name="Rectangle 8">
            <a:extLst>
              <a:ext uri="{FF2B5EF4-FFF2-40B4-BE49-F238E27FC236}">
                <a16:creationId xmlns:a16="http://schemas.microsoft.com/office/drawing/2014/main" id="{80C6FFCB-66B2-5846-BF31-E5EA7CA6FC18}"/>
              </a:ext>
            </a:extLst>
          </p:cNvPr>
          <p:cNvSpPr/>
          <p:nvPr/>
        </p:nvSpPr>
        <p:spPr>
          <a:xfrm>
            <a:off x="755576" y="4365104"/>
            <a:ext cx="7632848" cy="1477328"/>
          </a:xfrm>
          <a:prstGeom prst="rect">
            <a:avLst/>
          </a:prstGeom>
        </p:spPr>
        <p:txBody>
          <a:bodyPr wrap="square">
            <a:spAutoFit/>
          </a:bodyPr>
          <a:lstStyle/>
          <a:p>
            <a:r>
              <a:rPr lang="en-US" dirty="0">
                <a:latin typeface="+mn-lt"/>
              </a:rPr>
              <a:t>Here we call the fuzz module’s </a:t>
            </a:r>
            <a:r>
              <a:rPr lang="en-US" dirty="0" err="1">
                <a:latin typeface="+mn-lt"/>
              </a:rPr>
              <a:t>partial_ratio</a:t>
            </a:r>
            <a:r>
              <a:rPr lang="en-US" dirty="0">
                <a:latin typeface="+mn-lt"/>
              </a:rPr>
              <a:t> function, which expects two strings to compare. </a:t>
            </a:r>
          </a:p>
          <a:p>
            <a:endParaRPr lang="en-US" dirty="0">
              <a:latin typeface="+mn-lt"/>
            </a:endParaRPr>
          </a:p>
          <a:p>
            <a:r>
              <a:rPr lang="en-US" dirty="0">
                <a:latin typeface="+mn-lt"/>
              </a:rPr>
              <a:t>It returns the similarity of the sequencing of the closest matching substrings (a value between 1 and 100).</a:t>
            </a:r>
          </a:p>
        </p:txBody>
      </p:sp>
    </p:spTree>
    <p:extLst>
      <p:ext uri="{BB962C8B-B14F-4D97-AF65-F5344CB8AC3E}">
        <p14:creationId xmlns:p14="http://schemas.microsoft.com/office/powerpoint/2010/main" val="1143345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Data Wrangling with Pandas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Table&#10;&#10;Description automatically generated">
            <a:extLst>
              <a:ext uri="{FF2B5EF4-FFF2-40B4-BE49-F238E27FC236}">
                <a16:creationId xmlns:a16="http://schemas.microsoft.com/office/drawing/2014/main" id="{87451A00-EFAB-AF44-A065-7DDBF55192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2921473"/>
            <a:ext cx="5212432" cy="3686842"/>
          </a:xfrm>
        </p:spPr>
      </p:pic>
      <p:sp>
        <p:nvSpPr>
          <p:cNvPr id="3" name="Rectangle 2">
            <a:extLst>
              <a:ext uri="{FF2B5EF4-FFF2-40B4-BE49-F238E27FC236}">
                <a16:creationId xmlns:a16="http://schemas.microsoft.com/office/drawing/2014/main" id="{AF1490B6-53DD-EA48-A2BC-4FE3FC37D595}"/>
              </a:ext>
            </a:extLst>
          </p:cNvPr>
          <p:cNvSpPr/>
          <p:nvPr/>
        </p:nvSpPr>
        <p:spPr>
          <a:xfrm>
            <a:off x="899592" y="1664809"/>
            <a:ext cx="7344816" cy="369332"/>
          </a:xfrm>
          <a:prstGeom prst="rect">
            <a:avLst/>
          </a:prstGeom>
        </p:spPr>
        <p:txBody>
          <a:bodyPr wrap="square">
            <a:spAutoFit/>
          </a:bodyPr>
          <a:lstStyle/>
          <a:p>
            <a:r>
              <a:rPr lang="en-US" dirty="0"/>
              <a:t>For categorical data we can hand this by </a:t>
            </a:r>
            <a:r>
              <a:rPr lang="en-US" dirty="0">
                <a:hlinkClick r:id="rId4"/>
              </a:rPr>
              <a:t>grouping</a:t>
            </a:r>
            <a:r>
              <a:rPr lang="en-US" dirty="0"/>
              <a:t> together values:</a:t>
            </a:r>
          </a:p>
        </p:txBody>
      </p:sp>
      <p:sp>
        <p:nvSpPr>
          <p:cNvPr id="4" name="Slide Number Placeholder 3">
            <a:extLst>
              <a:ext uri="{FF2B5EF4-FFF2-40B4-BE49-F238E27FC236}">
                <a16:creationId xmlns:a16="http://schemas.microsoft.com/office/drawing/2014/main" id="{93CE6058-B67C-684B-99F9-6F004F361F62}"/>
              </a:ext>
            </a:extLst>
          </p:cNvPr>
          <p:cNvSpPr>
            <a:spLocks noGrp="1"/>
          </p:cNvSpPr>
          <p:nvPr>
            <p:ph type="sldNum" sz="quarter" idx="12"/>
          </p:nvPr>
        </p:nvSpPr>
        <p:spPr/>
        <p:txBody>
          <a:bodyPr/>
          <a:lstStyle/>
          <a:p>
            <a:pPr>
              <a:defRPr/>
            </a:pPr>
            <a:fld id="{740F825C-949B-974C-AB99-C3CE0C97A40B}" type="slidenum">
              <a:rPr lang="en-GB" altLang="en-US" smtClean="0"/>
              <a:pPr>
                <a:defRPr/>
              </a:pPr>
              <a:t>7</a:t>
            </a:fld>
            <a:endParaRPr lang="en-GB" altLang="en-US"/>
          </a:p>
        </p:txBody>
      </p:sp>
    </p:spTree>
    <p:extLst>
      <p:ext uri="{BB962C8B-B14F-4D97-AF65-F5344CB8AC3E}">
        <p14:creationId xmlns:p14="http://schemas.microsoft.com/office/powerpoint/2010/main" val="2848573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69B0E162-8380-DE4B-B9A1-CFF4BB1DBE55}"/>
              </a:ext>
            </a:extLst>
          </p:cNvPr>
          <p:cNvSpPr/>
          <p:nvPr/>
        </p:nvSpPr>
        <p:spPr>
          <a:xfrm>
            <a:off x="755576" y="1602990"/>
            <a:ext cx="7200800" cy="369332"/>
          </a:xfrm>
          <a:prstGeom prst="rect">
            <a:avLst/>
          </a:prstGeom>
        </p:spPr>
        <p:txBody>
          <a:bodyPr wrap="square">
            <a:spAutoFit/>
          </a:bodyPr>
          <a:lstStyle/>
          <a:p>
            <a:r>
              <a:rPr lang="en-US" dirty="0"/>
              <a:t>Some other cool options of Fuzzy Matching </a:t>
            </a:r>
          </a:p>
        </p:txBody>
      </p:sp>
      <p:pic>
        <p:nvPicPr>
          <p:cNvPr id="6" name="Picture 5" descr="A picture containing text&#10;&#10;Description automatically generated">
            <a:extLst>
              <a:ext uri="{FF2B5EF4-FFF2-40B4-BE49-F238E27FC236}">
                <a16:creationId xmlns:a16="http://schemas.microsoft.com/office/drawing/2014/main" id="{23BCFF35-E857-B743-B18C-7D2B6A047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277953"/>
            <a:ext cx="5040858" cy="3525570"/>
          </a:xfrm>
          <a:prstGeom prst="rect">
            <a:avLst/>
          </a:prstGeom>
        </p:spPr>
      </p:pic>
    </p:spTree>
    <p:extLst>
      <p:ext uri="{BB962C8B-B14F-4D97-AF65-F5344CB8AC3E}">
        <p14:creationId xmlns:p14="http://schemas.microsoft.com/office/powerpoint/2010/main" val="2547820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5" name="Rectangle 4">
            <a:extLst>
              <a:ext uri="{FF2B5EF4-FFF2-40B4-BE49-F238E27FC236}">
                <a16:creationId xmlns:a16="http://schemas.microsoft.com/office/drawing/2014/main" id="{4239B9B3-E11C-B442-9C41-F1DAA6D173ED}"/>
              </a:ext>
            </a:extLst>
          </p:cNvPr>
          <p:cNvSpPr/>
          <p:nvPr/>
        </p:nvSpPr>
        <p:spPr>
          <a:xfrm>
            <a:off x="624686" y="1916521"/>
            <a:ext cx="7679788" cy="2308324"/>
          </a:xfrm>
          <a:prstGeom prst="rect">
            <a:avLst/>
          </a:prstGeom>
        </p:spPr>
        <p:txBody>
          <a:bodyPr wrap="square">
            <a:spAutoFit/>
          </a:bodyPr>
          <a:lstStyle/>
          <a:p>
            <a:pPr marL="285750" indent="-285750">
              <a:buFont typeface="Arial" panose="020B0604020202020204" pitchFamily="34" charset="0"/>
              <a:buChar char="•"/>
            </a:pPr>
            <a:r>
              <a:rPr lang="en-US" dirty="0">
                <a:latin typeface="+mn-lt"/>
              </a:rPr>
              <a:t>Here we call the fuzz module’s </a:t>
            </a:r>
            <a:r>
              <a:rPr lang="en-US" dirty="0" err="1">
                <a:latin typeface="+mn-lt"/>
              </a:rPr>
              <a:t>token_sort_ratio</a:t>
            </a:r>
            <a:r>
              <a:rPr lang="en-US" dirty="0">
                <a:latin typeface="+mn-lt"/>
              </a:rPr>
              <a:t> function, which allows us to match strings despite word order.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This is great for free-form survey data, </a:t>
            </a:r>
            <a:r>
              <a:rPr lang="en-US" dirty="0" err="1">
                <a:latin typeface="+mn-lt"/>
              </a:rPr>
              <a:t>where“I</a:t>
            </a:r>
            <a:r>
              <a:rPr lang="en-US" dirty="0">
                <a:latin typeface="+mn-lt"/>
              </a:rPr>
              <a:t> like dogs and cats” and “I like cats and dogs” mean the same thing.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Each string is first sorted and then compared, so if they contain the same words in a different order, they will match.</a:t>
            </a:r>
          </a:p>
        </p:txBody>
      </p:sp>
    </p:spTree>
    <p:extLst>
      <p:ext uri="{BB962C8B-B14F-4D97-AF65-F5344CB8AC3E}">
        <p14:creationId xmlns:p14="http://schemas.microsoft.com/office/powerpoint/2010/main" val="2417565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A picture containing text&#10;&#10;Description automatically generated">
            <a:extLst>
              <a:ext uri="{FF2B5EF4-FFF2-40B4-BE49-F238E27FC236}">
                <a16:creationId xmlns:a16="http://schemas.microsoft.com/office/drawing/2014/main" id="{33DB4656-20AF-8C4A-A5F7-8B619881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405384"/>
            <a:ext cx="6299200" cy="1879600"/>
          </a:xfrm>
          <a:prstGeom prst="rect">
            <a:avLst/>
          </a:prstGeom>
        </p:spPr>
      </p:pic>
      <p:sp>
        <p:nvSpPr>
          <p:cNvPr id="7" name="Rectangle 6">
            <a:extLst>
              <a:ext uri="{FF2B5EF4-FFF2-40B4-BE49-F238E27FC236}">
                <a16:creationId xmlns:a16="http://schemas.microsoft.com/office/drawing/2014/main" id="{2CA9328A-5DC6-374F-8F5E-72366F2AAF73}"/>
              </a:ext>
            </a:extLst>
          </p:cNvPr>
          <p:cNvSpPr/>
          <p:nvPr/>
        </p:nvSpPr>
        <p:spPr>
          <a:xfrm>
            <a:off x="827584" y="3797419"/>
            <a:ext cx="7488832" cy="1754326"/>
          </a:xfrm>
          <a:prstGeom prst="rect">
            <a:avLst/>
          </a:prstGeom>
        </p:spPr>
        <p:txBody>
          <a:bodyPr wrap="square">
            <a:spAutoFit/>
          </a:bodyPr>
          <a:lstStyle/>
          <a:p>
            <a:r>
              <a:rPr lang="en-US" dirty="0">
                <a:latin typeface="+mn-lt"/>
              </a:rPr>
              <a:t>Here we use the fuzz module’s </a:t>
            </a:r>
            <a:r>
              <a:rPr lang="en-US" dirty="0" err="1">
                <a:latin typeface="+mn-lt"/>
              </a:rPr>
              <a:t>token_set_ratio</a:t>
            </a:r>
            <a:r>
              <a:rPr lang="en-US" dirty="0">
                <a:latin typeface="+mn-lt"/>
              </a:rPr>
              <a:t> function, which uses the same token approach but compares sets of the tokens to see intersection and difference. </a:t>
            </a:r>
          </a:p>
          <a:p>
            <a:endParaRPr lang="en-US" dirty="0">
              <a:latin typeface="+mn-lt"/>
            </a:endParaRPr>
          </a:p>
          <a:p>
            <a:r>
              <a:rPr lang="en-US" dirty="0">
                <a:latin typeface="+mn-lt"/>
              </a:rPr>
              <a:t>The function attempts to find the best possible match of sorted tokens and returns the ratio of similarity for those tokens.</a:t>
            </a:r>
          </a:p>
        </p:txBody>
      </p:sp>
    </p:spTree>
    <p:extLst>
      <p:ext uri="{BB962C8B-B14F-4D97-AF65-F5344CB8AC3E}">
        <p14:creationId xmlns:p14="http://schemas.microsoft.com/office/powerpoint/2010/main" val="2689968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90344" y="482977"/>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F0198149-B9E5-F94A-A6E5-4CA83B323D25}"/>
              </a:ext>
            </a:extLst>
          </p:cNvPr>
          <p:cNvSpPr/>
          <p:nvPr/>
        </p:nvSpPr>
        <p:spPr>
          <a:xfrm>
            <a:off x="1115616" y="2197476"/>
            <a:ext cx="6624736" cy="3970318"/>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dirty="0" err="1"/>
              <a:t>fuzz.token</a:t>
            </a:r>
            <a:r>
              <a:rPr lang="en-US" dirty="0"/>
              <a:t> functions have an important advantage over ratio and </a:t>
            </a:r>
            <a:r>
              <a:rPr lang="en-US" dirty="0" err="1"/>
              <a:t>partial_ratio</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They tokenize the strings and preprocess them by turning them to lower case and getting rid of punctuation.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In the case of </a:t>
            </a:r>
            <a:r>
              <a:rPr lang="en-US" dirty="0" err="1"/>
              <a:t>fuzz.token_sort_ratio</a:t>
            </a:r>
            <a:r>
              <a:rPr lang="en-US" dirty="0"/>
              <a:t>(), the string tokens get sorted alphabetically and then joined together.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that, a simple </a:t>
            </a:r>
            <a:r>
              <a:rPr lang="en-US" dirty="0" err="1"/>
              <a:t>fuzz.ratio</a:t>
            </a:r>
            <a:r>
              <a:rPr lang="en-US" dirty="0"/>
              <a:t>() is applied to obtain the similarity percentage.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2A5130F-DA59-C74F-BE50-A3EFC70E817D}"/>
              </a:ext>
            </a:extLst>
          </p:cNvPr>
          <p:cNvSpPr>
            <a:spLocks noGrp="1"/>
          </p:cNvSpPr>
          <p:nvPr>
            <p:ph type="sldNum" sz="quarter" idx="12"/>
          </p:nvPr>
        </p:nvSpPr>
        <p:spPr/>
        <p:txBody>
          <a:bodyPr/>
          <a:lstStyle/>
          <a:p>
            <a:pPr>
              <a:defRPr/>
            </a:pPr>
            <a:fld id="{740F825C-949B-974C-AB99-C3CE0C97A40B}" type="slidenum">
              <a:rPr lang="en-GB" altLang="en-US" smtClean="0"/>
              <a:pPr>
                <a:defRPr/>
              </a:pPr>
              <a:t>73</a:t>
            </a:fld>
            <a:endParaRPr lang="en-GB" altLang="en-US"/>
          </a:p>
        </p:txBody>
      </p:sp>
    </p:spTree>
    <p:extLst>
      <p:ext uri="{BB962C8B-B14F-4D97-AF65-F5344CB8AC3E}">
        <p14:creationId xmlns:p14="http://schemas.microsoft.com/office/powerpoint/2010/main" val="2428730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90344" y="482977"/>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CC91DAB8-C95C-3841-87BA-95787E712202}"/>
              </a:ext>
            </a:extLst>
          </p:cNvPr>
          <p:cNvSpPr/>
          <p:nvPr/>
        </p:nvSpPr>
        <p:spPr>
          <a:xfrm>
            <a:off x="899592" y="2197476"/>
            <a:ext cx="7344816" cy="2677656"/>
          </a:xfrm>
          <a:prstGeom prst="rect">
            <a:avLst/>
          </a:prstGeom>
        </p:spPr>
        <p:txBody>
          <a:bodyPr wrap="square">
            <a:spAutoFit/>
          </a:bodyPr>
          <a:lstStyle/>
          <a:p>
            <a:pPr algn="ctr"/>
            <a:r>
              <a:rPr lang="en-US" sz="2400" dirty="0">
                <a:solidFill>
                  <a:schemeClr val="bg2"/>
                </a:solidFill>
              </a:rPr>
              <a:t>Still, what happens if these two strings are of widely differing lengths? </a:t>
            </a:r>
          </a:p>
          <a:p>
            <a:pPr algn="ctr"/>
            <a:endParaRPr lang="en-US" sz="2400" dirty="0">
              <a:solidFill>
                <a:schemeClr val="bg2"/>
              </a:solidFill>
            </a:endParaRPr>
          </a:p>
          <a:p>
            <a:pPr algn="ctr"/>
            <a:r>
              <a:rPr lang="en-US" sz="2400" dirty="0" err="1">
                <a:solidFill>
                  <a:schemeClr val="bg2"/>
                </a:solidFill>
              </a:rPr>
              <a:t>Thats</a:t>
            </a:r>
            <a:r>
              <a:rPr lang="en-US" sz="2400" dirty="0">
                <a:solidFill>
                  <a:schemeClr val="bg2"/>
                </a:solidFill>
              </a:rPr>
              <a:t> where </a:t>
            </a:r>
            <a:r>
              <a:rPr lang="en-US" sz="2400" dirty="0" err="1">
                <a:solidFill>
                  <a:schemeClr val="bg2"/>
                </a:solidFill>
              </a:rPr>
              <a:t>fuzz.token_set_ratio</a:t>
            </a:r>
            <a:r>
              <a:rPr lang="en-US" sz="2400" dirty="0">
                <a:solidFill>
                  <a:schemeClr val="bg2"/>
                </a:solidFill>
              </a:rPr>
              <a:t>() comes in. </a:t>
            </a:r>
          </a:p>
          <a:p>
            <a:pPr algn="ctr"/>
            <a:endParaRPr lang="en-US" sz="2400" dirty="0">
              <a:solidFill>
                <a:schemeClr val="bg2"/>
              </a:solidFill>
            </a:endParaRPr>
          </a:p>
          <a:p>
            <a:pPr algn="ctr"/>
            <a:endParaRPr lang="en-US" sz="2400" dirty="0">
              <a:solidFill>
                <a:schemeClr val="bg2"/>
              </a:solidFill>
            </a:endParaRPr>
          </a:p>
          <a:p>
            <a:pPr algn="ctr"/>
            <a:r>
              <a:rPr lang="en-US" sz="2400" dirty="0">
                <a:solidFill>
                  <a:schemeClr val="bg2"/>
                </a:solidFill>
              </a:rPr>
              <a:t>Example in the next slide:</a:t>
            </a:r>
          </a:p>
        </p:txBody>
      </p:sp>
      <p:sp>
        <p:nvSpPr>
          <p:cNvPr id="3" name="Slide Number Placeholder 2">
            <a:extLst>
              <a:ext uri="{FF2B5EF4-FFF2-40B4-BE49-F238E27FC236}">
                <a16:creationId xmlns:a16="http://schemas.microsoft.com/office/drawing/2014/main" id="{4E0B7DEB-C6C7-0E45-8A7E-B2DB964F321D}"/>
              </a:ext>
            </a:extLst>
          </p:cNvPr>
          <p:cNvSpPr>
            <a:spLocks noGrp="1"/>
          </p:cNvSpPr>
          <p:nvPr>
            <p:ph type="sldNum" sz="quarter" idx="12"/>
          </p:nvPr>
        </p:nvSpPr>
        <p:spPr/>
        <p:txBody>
          <a:bodyPr/>
          <a:lstStyle/>
          <a:p>
            <a:pPr>
              <a:defRPr/>
            </a:pPr>
            <a:fld id="{740F825C-949B-974C-AB99-C3CE0C97A40B}" type="slidenum">
              <a:rPr lang="en-GB" altLang="en-US" smtClean="0"/>
              <a:pPr>
                <a:defRPr/>
              </a:pPr>
              <a:t>74</a:t>
            </a:fld>
            <a:endParaRPr lang="en-GB" altLang="en-US"/>
          </a:p>
        </p:txBody>
      </p:sp>
    </p:spTree>
    <p:extLst>
      <p:ext uri="{BB962C8B-B14F-4D97-AF65-F5344CB8AC3E}">
        <p14:creationId xmlns:p14="http://schemas.microsoft.com/office/powerpoint/2010/main" val="1515942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90344" y="197768"/>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Graphical user interface, text&#10;&#10;Description automatically generated">
            <a:extLst>
              <a:ext uri="{FF2B5EF4-FFF2-40B4-BE49-F238E27FC236}">
                <a16:creationId xmlns:a16="http://schemas.microsoft.com/office/drawing/2014/main" id="{C3620284-0D5B-844D-91F4-F09F1E77B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884" y="1700808"/>
            <a:ext cx="6660232" cy="4948922"/>
          </a:xfrm>
          <a:prstGeom prst="rect">
            <a:avLst/>
          </a:prstGeom>
        </p:spPr>
      </p:pic>
      <p:sp>
        <p:nvSpPr>
          <p:cNvPr id="3" name="Slide Number Placeholder 2">
            <a:extLst>
              <a:ext uri="{FF2B5EF4-FFF2-40B4-BE49-F238E27FC236}">
                <a16:creationId xmlns:a16="http://schemas.microsoft.com/office/drawing/2014/main" id="{A2B726BB-3BCB-BE40-97A9-8630812AC893}"/>
              </a:ext>
            </a:extLst>
          </p:cNvPr>
          <p:cNvSpPr>
            <a:spLocks noGrp="1"/>
          </p:cNvSpPr>
          <p:nvPr>
            <p:ph type="sldNum" sz="quarter" idx="12"/>
          </p:nvPr>
        </p:nvSpPr>
        <p:spPr/>
        <p:txBody>
          <a:bodyPr/>
          <a:lstStyle/>
          <a:p>
            <a:pPr>
              <a:defRPr/>
            </a:pPr>
            <a:fld id="{740F825C-949B-974C-AB99-C3CE0C97A40B}" type="slidenum">
              <a:rPr lang="en-GB" altLang="en-US" smtClean="0"/>
              <a:pPr>
                <a:defRPr/>
              </a:pPr>
              <a:t>75</a:t>
            </a:fld>
            <a:endParaRPr lang="en-GB" altLang="en-US"/>
          </a:p>
        </p:txBody>
      </p:sp>
    </p:spTree>
    <p:extLst>
      <p:ext uri="{BB962C8B-B14F-4D97-AF65-F5344CB8AC3E}">
        <p14:creationId xmlns:p14="http://schemas.microsoft.com/office/powerpoint/2010/main" val="1024288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90344" y="197768"/>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346CF7D4-CA4E-F843-A463-F1CCB4420591}"/>
              </a:ext>
            </a:extLst>
          </p:cNvPr>
          <p:cNvSpPr/>
          <p:nvPr/>
        </p:nvSpPr>
        <p:spPr>
          <a:xfrm>
            <a:off x="899592" y="1742031"/>
            <a:ext cx="7620352" cy="3108543"/>
          </a:xfrm>
          <a:prstGeom prst="rect">
            <a:avLst/>
          </a:prstGeom>
        </p:spPr>
        <p:txBody>
          <a:bodyPr wrap="square">
            <a:spAutoFit/>
          </a:bodyPr>
          <a:lstStyle/>
          <a:p>
            <a:endParaRPr lang="en-US" dirty="0"/>
          </a:p>
          <a:p>
            <a:endParaRPr lang="en-US" dirty="0"/>
          </a:p>
          <a:p>
            <a:endParaRPr lang="en-US" sz="2000" dirty="0"/>
          </a:p>
          <a:p>
            <a:r>
              <a:rPr lang="en-US" sz="2400" dirty="0"/>
              <a:t>It's just string preprocessing under the hood. </a:t>
            </a:r>
          </a:p>
          <a:p>
            <a:endParaRPr lang="en-US" sz="2400" dirty="0"/>
          </a:p>
          <a:p>
            <a:endParaRPr lang="en-US" sz="2400" dirty="0"/>
          </a:p>
          <a:p>
            <a:r>
              <a:rPr lang="en-US" sz="2400" dirty="0"/>
              <a:t>In particular, </a:t>
            </a:r>
            <a:r>
              <a:rPr lang="en-US" sz="2400" dirty="0" err="1"/>
              <a:t>fuzz.token_set_ratio</a:t>
            </a:r>
            <a:r>
              <a:rPr lang="en-US" sz="2400" dirty="0"/>
              <a:t>() takes a more flexible approach than </a:t>
            </a:r>
            <a:r>
              <a:rPr lang="en-US" sz="2400" dirty="0" err="1"/>
              <a:t>fuzz.token_sort_ratio</a:t>
            </a:r>
            <a:r>
              <a:rPr lang="en-US" sz="2400" dirty="0"/>
              <a:t>(). </a:t>
            </a:r>
          </a:p>
          <a:p>
            <a:endParaRPr lang="en-US" sz="2000" dirty="0"/>
          </a:p>
        </p:txBody>
      </p:sp>
      <p:sp>
        <p:nvSpPr>
          <p:cNvPr id="4" name="Slide Number Placeholder 3">
            <a:extLst>
              <a:ext uri="{FF2B5EF4-FFF2-40B4-BE49-F238E27FC236}">
                <a16:creationId xmlns:a16="http://schemas.microsoft.com/office/drawing/2014/main" id="{B4C88738-9DEF-9948-8C7D-AF1C0597CF8B}"/>
              </a:ext>
            </a:extLst>
          </p:cNvPr>
          <p:cNvSpPr>
            <a:spLocks noGrp="1"/>
          </p:cNvSpPr>
          <p:nvPr>
            <p:ph type="sldNum" sz="quarter" idx="12"/>
          </p:nvPr>
        </p:nvSpPr>
        <p:spPr/>
        <p:txBody>
          <a:bodyPr/>
          <a:lstStyle/>
          <a:p>
            <a:pPr>
              <a:defRPr/>
            </a:pPr>
            <a:fld id="{740F825C-949B-974C-AB99-C3CE0C97A40B}" type="slidenum">
              <a:rPr lang="en-GB" altLang="en-US" smtClean="0"/>
              <a:pPr>
                <a:defRPr/>
              </a:pPr>
              <a:t>76</a:t>
            </a:fld>
            <a:endParaRPr lang="en-GB" altLang="en-US"/>
          </a:p>
        </p:txBody>
      </p:sp>
    </p:spTree>
    <p:extLst>
      <p:ext uri="{BB962C8B-B14F-4D97-AF65-F5344CB8AC3E}">
        <p14:creationId xmlns:p14="http://schemas.microsoft.com/office/powerpoint/2010/main" val="2517420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40568" y="197768"/>
            <a:ext cx="9381728"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Rectangle 2">
            <a:extLst>
              <a:ext uri="{FF2B5EF4-FFF2-40B4-BE49-F238E27FC236}">
                <a16:creationId xmlns:a16="http://schemas.microsoft.com/office/drawing/2014/main" id="{346CF7D4-CA4E-F843-A463-F1CCB4420591}"/>
              </a:ext>
            </a:extLst>
          </p:cNvPr>
          <p:cNvSpPr/>
          <p:nvPr/>
        </p:nvSpPr>
        <p:spPr>
          <a:xfrm>
            <a:off x="899592" y="1742031"/>
            <a:ext cx="7620352" cy="3139321"/>
          </a:xfrm>
          <a:prstGeom prst="rect">
            <a:avLst/>
          </a:prstGeom>
        </p:spPr>
        <p:txBody>
          <a:bodyPr wrap="square">
            <a:spAutoFit/>
          </a:bodyPr>
          <a:lstStyle/>
          <a:p>
            <a:endParaRPr lang="en-US" dirty="0"/>
          </a:p>
          <a:p>
            <a:r>
              <a:rPr lang="en-US" dirty="0">
                <a:solidFill>
                  <a:schemeClr val="accent5">
                    <a:lumMod val="50000"/>
                  </a:schemeClr>
                </a:solidFill>
              </a:rPr>
              <a:t>Instead of just tokenizing the strings, sorting and then pasting the tokens back together, </a:t>
            </a:r>
            <a:r>
              <a:rPr lang="en-US" dirty="0" err="1">
                <a:solidFill>
                  <a:schemeClr val="accent5">
                    <a:lumMod val="50000"/>
                  </a:schemeClr>
                </a:solidFill>
              </a:rPr>
              <a:t>token_set_ratio</a:t>
            </a:r>
            <a:r>
              <a:rPr lang="en-US" dirty="0">
                <a:solidFill>
                  <a:schemeClr val="accent5">
                    <a:lumMod val="50000"/>
                  </a:schemeClr>
                </a:solidFill>
              </a:rPr>
              <a:t> performs a set operation that takes out the common tokens (the intersection) and then makes </a:t>
            </a:r>
            <a:r>
              <a:rPr lang="en-US" dirty="0" err="1">
                <a:solidFill>
                  <a:schemeClr val="accent5">
                    <a:lumMod val="50000"/>
                  </a:schemeClr>
                </a:solidFill>
              </a:rPr>
              <a:t>fuzz.ratio</a:t>
            </a:r>
            <a:r>
              <a:rPr lang="en-US" dirty="0">
                <a:solidFill>
                  <a:schemeClr val="accent5">
                    <a:lumMod val="50000"/>
                  </a:schemeClr>
                </a:solidFill>
              </a:rPr>
              <a:t>() pairwise comparisons between the following new strings:</a:t>
            </a:r>
          </a:p>
          <a:p>
            <a:endParaRPr lang="en-US" dirty="0"/>
          </a:p>
          <a:p>
            <a:r>
              <a:rPr lang="en-US" dirty="0"/>
              <a:t>s1 = </a:t>
            </a:r>
            <a:r>
              <a:rPr lang="en-US" dirty="0" err="1"/>
              <a:t>Sorted_tokens_in_intersection</a:t>
            </a:r>
            <a:endParaRPr lang="en-US" dirty="0"/>
          </a:p>
          <a:p>
            <a:endParaRPr lang="en-US" dirty="0"/>
          </a:p>
          <a:p>
            <a:r>
              <a:rPr lang="en-US" dirty="0"/>
              <a:t>s2 = </a:t>
            </a:r>
            <a:r>
              <a:rPr lang="en-US" dirty="0" err="1"/>
              <a:t>Sorted_tokens_in_intersection</a:t>
            </a:r>
            <a:r>
              <a:rPr lang="en-US" dirty="0"/>
              <a:t> + sorted_rest_of_str1_tokens</a:t>
            </a:r>
          </a:p>
          <a:p>
            <a:endParaRPr lang="en-US" dirty="0"/>
          </a:p>
          <a:p>
            <a:r>
              <a:rPr lang="en-US" dirty="0"/>
              <a:t>s3 = </a:t>
            </a:r>
            <a:r>
              <a:rPr lang="en-US" dirty="0" err="1"/>
              <a:t>Sorted_tokens_in_intersection</a:t>
            </a:r>
            <a:r>
              <a:rPr lang="en-US" dirty="0"/>
              <a:t> + sorted_rest_of_str2_tokens</a:t>
            </a:r>
          </a:p>
        </p:txBody>
      </p:sp>
      <p:sp>
        <p:nvSpPr>
          <p:cNvPr id="4" name="Rectangle 3">
            <a:extLst>
              <a:ext uri="{FF2B5EF4-FFF2-40B4-BE49-F238E27FC236}">
                <a16:creationId xmlns:a16="http://schemas.microsoft.com/office/drawing/2014/main" id="{655BA069-B51A-6142-A073-7A3C245397F6}"/>
              </a:ext>
            </a:extLst>
          </p:cNvPr>
          <p:cNvSpPr/>
          <p:nvPr/>
        </p:nvSpPr>
        <p:spPr>
          <a:xfrm>
            <a:off x="899970" y="5103674"/>
            <a:ext cx="7128413" cy="1200329"/>
          </a:xfrm>
          <a:prstGeom prst="rect">
            <a:avLst/>
          </a:prstGeom>
        </p:spPr>
        <p:txBody>
          <a:bodyPr wrap="square">
            <a:spAutoFit/>
          </a:bodyPr>
          <a:lstStyle/>
          <a:p>
            <a:r>
              <a:rPr lang="en-US" dirty="0">
                <a:solidFill>
                  <a:schemeClr val="bg2"/>
                </a:solidFill>
              </a:rPr>
              <a:t>The logic behind these comparisons is that since </a:t>
            </a:r>
            <a:r>
              <a:rPr lang="en-US" dirty="0" err="1">
                <a:solidFill>
                  <a:schemeClr val="bg2"/>
                </a:solidFill>
              </a:rPr>
              <a:t>Sorted_tokens_in_intersection</a:t>
            </a:r>
            <a:r>
              <a:rPr lang="en-US" dirty="0">
                <a:solidFill>
                  <a:schemeClr val="bg2"/>
                </a:solidFill>
              </a:rPr>
              <a:t> is always the same, the score will tend to go up as these words make up a larger chunk of the original strings or the remaining tokens are closer to each other.</a:t>
            </a:r>
          </a:p>
        </p:txBody>
      </p:sp>
      <p:sp>
        <p:nvSpPr>
          <p:cNvPr id="5" name="Slide Number Placeholder 4">
            <a:extLst>
              <a:ext uri="{FF2B5EF4-FFF2-40B4-BE49-F238E27FC236}">
                <a16:creationId xmlns:a16="http://schemas.microsoft.com/office/drawing/2014/main" id="{08D9546E-9132-FA45-B95B-0C2FFF8FD9B9}"/>
              </a:ext>
            </a:extLst>
          </p:cNvPr>
          <p:cNvSpPr>
            <a:spLocks noGrp="1"/>
          </p:cNvSpPr>
          <p:nvPr>
            <p:ph type="sldNum" sz="quarter" idx="12"/>
          </p:nvPr>
        </p:nvSpPr>
        <p:spPr/>
        <p:txBody>
          <a:bodyPr/>
          <a:lstStyle/>
          <a:p>
            <a:pPr>
              <a:defRPr/>
            </a:pPr>
            <a:fld id="{740F825C-949B-974C-AB99-C3CE0C97A40B}" type="slidenum">
              <a:rPr lang="en-GB" altLang="en-US" smtClean="0"/>
              <a:pPr>
                <a:defRPr/>
              </a:pPr>
              <a:t>77</a:t>
            </a:fld>
            <a:endParaRPr lang="en-GB" altLang="en-US"/>
          </a:p>
        </p:txBody>
      </p:sp>
    </p:spTree>
    <p:extLst>
      <p:ext uri="{BB962C8B-B14F-4D97-AF65-F5344CB8AC3E}">
        <p14:creationId xmlns:p14="http://schemas.microsoft.com/office/powerpoint/2010/main" val="3050403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90344" y="197768"/>
            <a:ext cx="8229600" cy="1143000"/>
          </a:xfrm>
        </p:spPr>
        <p:txBody>
          <a:bodyPr/>
          <a:lstStyle/>
          <a:p>
            <a:r>
              <a:rPr lang="en-US" sz="4000" b="1" dirty="0">
                <a:solidFill>
                  <a:schemeClr val="accent2"/>
                </a:solidFill>
              </a:rPr>
              <a:t>More Example of </a:t>
            </a:r>
            <a:br>
              <a:rPr lang="en-US" sz="4000" b="1" dirty="0">
                <a:solidFill>
                  <a:schemeClr val="accent2"/>
                </a:solidFill>
              </a:rPr>
            </a:br>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Picture 5" descr="Text&#10;&#10;Description automatically generated">
            <a:extLst>
              <a:ext uri="{FF2B5EF4-FFF2-40B4-BE49-F238E27FC236}">
                <a16:creationId xmlns:a16="http://schemas.microsoft.com/office/drawing/2014/main" id="{BD2E2E8B-22AF-8046-96F2-6D8229672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67" y="2348880"/>
            <a:ext cx="7288733" cy="4176464"/>
          </a:xfrm>
          <a:prstGeom prst="rect">
            <a:avLst/>
          </a:prstGeom>
        </p:spPr>
      </p:pic>
      <p:sp>
        <p:nvSpPr>
          <p:cNvPr id="7" name="Rectangle 6">
            <a:extLst>
              <a:ext uri="{FF2B5EF4-FFF2-40B4-BE49-F238E27FC236}">
                <a16:creationId xmlns:a16="http://schemas.microsoft.com/office/drawing/2014/main" id="{A3DD1798-C9B6-3B49-937E-D5B3EBE85D1F}"/>
              </a:ext>
            </a:extLst>
          </p:cNvPr>
          <p:cNvSpPr/>
          <p:nvPr/>
        </p:nvSpPr>
        <p:spPr>
          <a:xfrm>
            <a:off x="683568" y="1558533"/>
            <a:ext cx="7836376" cy="646331"/>
          </a:xfrm>
          <a:prstGeom prst="rect">
            <a:avLst/>
          </a:prstGeom>
        </p:spPr>
        <p:txBody>
          <a:bodyPr wrap="square">
            <a:spAutoFit/>
          </a:bodyPr>
          <a:lstStyle/>
          <a:p>
            <a:r>
              <a:rPr lang="en-US" dirty="0"/>
              <a:t>The </a:t>
            </a:r>
            <a:r>
              <a:rPr lang="en-US" dirty="0" err="1"/>
              <a:t>fuzzywuzzy</a:t>
            </a:r>
            <a:r>
              <a:rPr lang="en-US" dirty="0"/>
              <a:t> package has a module called process that allows you to calculate the string with the highest similarity out of a vector of strings. </a:t>
            </a:r>
          </a:p>
        </p:txBody>
      </p:sp>
      <p:sp>
        <p:nvSpPr>
          <p:cNvPr id="3" name="Slide Number Placeholder 2">
            <a:extLst>
              <a:ext uri="{FF2B5EF4-FFF2-40B4-BE49-F238E27FC236}">
                <a16:creationId xmlns:a16="http://schemas.microsoft.com/office/drawing/2014/main" id="{C31B8534-0931-344B-A6C4-C0656875FD63}"/>
              </a:ext>
            </a:extLst>
          </p:cNvPr>
          <p:cNvSpPr>
            <a:spLocks noGrp="1"/>
          </p:cNvSpPr>
          <p:nvPr>
            <p:ph type="sldNum" sz="quarter" idx="12"/>
          </p:nvPr>
        </p:nvSpPr>
        <p:spPr/>
        <p:txBody>
          <a:bodyPr/>
          <a:lstStyle/>
          <a:p>
            <a:pPr>
              <a:defRPr/>
            </a:pPr>
            <a:fld id="{740F825C-949B-974C-AB99-C3CE0C97A40B}" type="slidenum">
              <a:rPr lang="en-GB" altLang="en-US" smtClean="0"/>
              <a:pPr>
                <a:defRPr/>
              </a:pPr>
              <a:t>78</a:t>
            </a:fld>
            <a:endParaRPr lang="en-GB" altLang="en-US"/>
          </a:p>
        </p:txBody>
      </p:sp>
    </p:spTree>
    <p:extLst>
      <p:ext uri="{BB962C8B-B14F-4D97-AF65-F5344CB8AC3E}">
        <p14:creationId xmlns:p14="http://schemas.microsoft.com/office/powerpoint/2010/main" val="580323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18256"/>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57200" y="1142032"/>
            <a:ext cx="8229600" cy="4525963"/>
          </a:xfrm>
        </p:spPr>
        <p:txBody>
          <a:bodyPr/>
          <a:lstStyle/>
          <a:p>
            <a:pPr marL="0" indent="0">
              <a:buNone/>
            </a:pPr>
            <a:r>
              <a:rPr lang="en-US" sz="2000" dirty="0"/>
              <a:t>pip install </a:t>
            </a:r>
            <a:r>
              <a:rPr lang="en-US" sz="2000" dirty="0" err="1"/>
              <a:t>fuzzywuzzy</a:t>
            </a:r>
            <a:endParaRPr lang="en-US" sz="2000" dirty="0"/>
          </a:p>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A picture containing text&#10;&#10;Description automatically generated">
            <a:extLst>
              <a:ext uri="{FF2B5EF4-FFF2-40B4-BE49-F238E27FC236}">
                <a16:creationId xmlns:a16="http://schemas.microsoft.com/office/drawing/2014/main" id="{AEC4DEA2-8007-2747-9B2C-04B7CAE03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3" y="1811572"/>
            <a:ext cx="5372100" cy="24003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6FB6B2E-655A-3D4C-A1CD-3D0E7F950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96" y="4221088"/>
            <a:ext cx="4953000" cy="1930400"/>
          </a:xfrm>
          <a:prstGeom prst="rect">
            <a:avLst/>
          </a:prstGeom>
        </p:spPr>
      </p:pic>
      <p:sp>
        <p:nvSpPr>
          <p:cNvPr id="8" name="Rectangle 7">
            <a:extLst>
              <a:ext uri="{FF2B5EF4-FFF2-40B4-BE49-F238E27FC236}">
                <a16:creationId xmlns:a16="http://schemas.microsoft.com/office/drawing/2014/main" id="{E5FBEC37-B1AD-1141-9099-AFE39BB5B5E4}"/>
              </a:ext>
            </a:extLst>
          </p:cNvPr>
          <p:cNvSpPr/>
          <p:nvPr/>
        </p:nvSpPr>
        <p:spPr>
          <a:xfrm>
            <a:off x="6084168" y="4725144"/>
            <a:ext cx="2808312" cy="1754326"/>
          </a:xfrm>
          <a:prstGeom prst="rect">
            <a:avLst/>
          </a:prstGeom>
        </p:spPr>
        <p:txBody>
          <a:bodyPr wrap="square">
            <a:spAutoFit/>
          </a:bodyPr>
          <a:lstStyle/>
          <a:p>
            <a:r>
              <a:rPr lang="en-US" dirty="0">
                <a:latin typeface="Courier New" panose="02070309020205020404" pitchFamily="49" charset="0"/>
              </a:rPr>
              <a:t>fuzz</a:t>
            </a:r>
            <a:r>
              <a:rPr lang="en-US" dirty="0">
                <a:latin typeface="Times New Roman" panose="02020603050405020304" pitchFamily="18" charset="0"/>
              </a:rPr>
              <a:t> module’s </a:t>
            </a:r>
            <a:r>
              <a:rPr lang="en-US" dirty="0">
                <a:latin typeface="Courier New" panose="02070309020205020404" pitchFamily="49" charset="0"/>
              </a:rPr>
              <a:t>ratio</a:t>
            </a:r>
            <a:r>
              <a:rPr lang="en-US" dirty="0">
                <a:latin typeface="Times New Roman" panose="02020603050405020304" pitchFamily="18" charset="0"/>
              </a:rPr>
              <a:t> function, which expects two strings to com‐pare. It returns the similarity of the sequencing of the strings (a value between 1and 100).</a:t>
            </a:r>
            <a:endParaRPr lang="en-US" dirty="0"/>
          </a:p>
        </p:txBody>
      </p:sp>
      <p:sp>
        <p:nvSpPr>
          <p:cNvPr id="4" name="Slide Number Placeholder 3">
            <a:extLst>
              <a:ext uri="{FF2B5EF4-FFF2-40B4-BE49-F238E27FC236}">
                <a16:creationId xmlns:a16="http://schemas.microsoft.com/office/drawing/2014/main" id="{34AD3670-0BC1-474B-B67E-F0716C1058C3}"/>
              </a:ext>
            </a:extLst>
          </p:cNvPr>
          <p:cNvSpPr>
            <a:spLocks noGrp="1"/>
          </p:cNvSpPr>
          <p:nvPr>
            <p:ph type="sldNum" sz="quarter" idx="12"/>
          </p:nvPr>
        </p:nvSpPr>
        <p:spPr/>
        <p:txBody>
          <a:bodyPr/>
          <a:lstStyle/>
          <a:p>
            <a:pPr>
              <a:defRPr/>
            </a:pPr>
            <a:fld id="{740F825C-949B-974C-AB99-C3CE0C97A40B}" type="slidenum">
              <a:rPr lang="en-GB" altLang="en-US" smtClean="0"/>
              <a:pPr>
                <a:defRPr/>
              </a:pPr>
              <a:t>79</a:t>
            </a:fld>
            <a:endParaRPr lang="en-GB" altLang="en-US"/>
          </a:p>
        </p:txBody>
      </p:sp>
    </p:spTree>
    <p:extLst>
      <p:ext uri="{BB962C8B-B14F-4D97-AF65-F5344CB8AC3E}">
        <p14:creationId xmlns:p14="http://schemas.microsoft.com/office/powerpoint/2010/main" val="208475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Dealing with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6" name="Content Placeholder 5" descr="A picture containing table&#10;&#10;Description automatically generated">
            <a:extLst>
              <a:ext uri="{FF2B5EF4-FFF2-40B4-BE49-F238E27FC236}">
                <a16:creationId xmlns:a16="http://schemas.microsoft.com/office/drawing/2014/main" id="{A5457997-B819-D848-82AF-3D8517FDCA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0266" y="2348880"/>
            <a:ext cx="3684113" cy="4097838"/>
          </a:xfrm>
        </p:spPr>
      </p:pic>
      <p:sp>
        <p:nvSpPr>
          <p:cNvPr id="4" name="Rectangle 3">
            <a:extLst>
              <a:ext uri="{FF2B5EF4-FFF2-40B4-BE49-F238E27FC236}">
                <a16:creationId xmlns:a16="http://schemas.microsoft.com/office/drawing/2014/main" id="{728FA6DD-AAA4-6A49-8CFF-2AE4B22E80E3}"/>
              </a:ext>
            </a:extLst>
          </p:cNvPr>
          <p:cNvSpPr/>
          <p:nvPr/>
        </p:nvSpPr>
        <p:spPr>
          <a:xfrm>
            <a:off x="882378" y="1302256"/>
            <a:ext cx="7362029" cy="646331"/>
          </a:xfrm>
          <a:prstGeom prst="rect">
            <a:avLst/>
          </a:prstGeom>
        </p:spPr>
        <p:txBody>
          <a:bodyPr wrap="square">
            <a:spAutoFit/>
          </a:bodyPr>
          <a:lstStyle/>
          <a:p>
            <a:r>
              <a:rPr lang="en-US" dirty="0"/>
              <a:t>With every dataset it is vital to evaluate the missing values. How many are there? Is it an error? Are there too many missing values? </a:t>
            </a:r>
          </a:p>
        </p:txBody>
      </p:sp>
      <p:sp>
        <p:nvSpPr>
          <p:cNvPr id="3" name="Slide Number Placeholder 2">
            <a:extLst>
              <a:ext uri="{FF2B5EF4-FFF2-40B4-BE49-F238E27FC236}">
                <a16:creationId xmlns:a16="http://schemas.microsoft.com/office/drawing/2014/main" id="{2F1C3E47-20ED-0144-8B6B-58A4A29632AD}"/>
              </a:ext>
            </a:extLst>
          </p:cNvPr>
          <p:cNvSpPr>
            <a:spLocks noGrp="1"/>
          </p:cNvSpPr>
          <p:nvPr>
            <p:ph type="sldNum" sz="quarter" idx="12"/>
          </p:nvPr>
        </p:nvSpPr>
        <p:spPr/>
        <p:txBody>
          <a:bodyPr/>
          <a:lstStyle/>
          <a:p>
            <a:pPr>
              <a:defRPr/>
            </a:pPr>
            <a:fld id="{740F825C-949B-974C-AB99-C3CE0C97A40B}" type="slidenum">
              <a:rPr lang="en-GB" altLang="en-US" smtClean="0"/>
              <a:pPr>
                <a:defRPr/>
              </a:pPr>
              <a:t>8</a:t>
            </a:fld>
            <a:endParaRPr lang="en-GB" altLang="en-US"/>
          </a:p>
        </p:txBody>
      </p:sp>
    </p:spTree>
    <p:extLst>
      <p:ext uri="{BB962C8B-B14F-4D97-AF65-F5344CB8AC3E}">
        <p14:creationId xmlns:p14="http://schemas.microsoft.com/office/powerpoint/2010/main" val="2617253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69B0E162-8380-DE4B-B9A1-CFF4BB1DBE55}"/>
              </a:ext>
            </a:extLst>
          </p:cNvPr>
          <p:cNvSpPr/>
          <p:nvPr/>
        </p:nvSpPr>
        <p:spPr>
          <a:xfrm>
            <a:off x="755576" y="1602990"/>
            <a:ext cx="7200800"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Here we use the fuzz module’s ratio function, which expects two strings to compare.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It returns the similarity of the sequencing of the strings (a value between 1 and 100).</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Let’s try another </a:t>
            </a:r>
            <a:r>
              <a:rPr lang="en-US" sz="2000" dirty="0" err="1">
                <a:latin typeface="+mn-lt"/>
              </a:rPr>
              <a:t>FuzzyWuzzy</a:t>
            </a:r>
            <a:r>
              <a:rPr lang="en-US" sz="2000" dirty="0">
                <a:latin typeface="+mn-lt"/>
              </a:rPr>
              <a:t> method and see our results.</a:t>
            </a:r>
          </a:p>
        </p:txBody>
      </p:sp>
      <p:sp>
        <p:nvSpPr>
          <p:cNvPr id="5" name="Slide Number Placeholder 4">
            <a:extLst>
              <a:ext uri="{FF2B5EF4-FFF2-40B4-BE49-F238E27FC236}">
                <a16:creationId xmlns:a16="http://schemas.microsoft.com/office/drawing/2014/main" id="{76D4CAE6-45E0-1741-A0BF-D399477F0CE7}"/>
              </a:ext>
            </a:extLst>
          </p:cNvPr>
          <p:cNvSpPr>
            <a:spLocks noGrp="1"/>
          </p:cNvSpPr>
          <p:nvPr>
            <p:ph type="sldNum" sz="quarter" idx="12"/>
          </p:nvPr>
        </p:nvSpPr>
        <p:spPr/>
        <p:txBody>
          <a:bodyPr/>
          <a:lstStyle/>
          <a:p>
            <a:pPr>
              <a:defRPr/>
            </a:pPr>
            <a:fld id="{740F825C-949B-974C-AB99-C3CE0C97A40B}" type="slidenum">
              <a:rPr lang="en-GB" altLang="en-US" smtClean="0"/>
              <a:pPr>
                <a:defRPr/>
              </a:pPr>
              <a:t>80</a:t>
            </a:fld>
            <a:endParaRPr lang="en-GB" altLang="en-US"/>
          </a:p>
        </p:txBody>
      </p:sp>
    </p:spTree>
    <p:extLst>
      <p:ext uri="{BB962C8B-B14F-4D97-AF65-F5344CB8AC3E}">
        <p14:creationId xmlns:p14="http://schemas.microsoft.com/office/powerpoint/2010/main" val="434348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10;&#10;Description automatically generated">
            <a:extLst>
              <a:ext uri="{FF2B5EF4-FFF2-40B4-BE49-F238E27FC236}">
                <a16:creationId xmlns:a16="http://schemas.microsoft.com/office/drawing/2014/main" id="{F21B93D8-13D6-0748-AAB9-FABB3E944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36" y="1407719"/>
            <a:ext cx="5613400" cy="7620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ACBE0783-3AF2-C64D-A3B4-1D2855438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880" y="2206640"/>
            <a:ext cx="5740400" cy="1308100"/>
          </a:xfrm>
          <a:prstGeom prst="rect">
            <a:avLst/>
          </a:prstGeom>
        </p:spPr>
      </p:pic>
      <p:sp>
        <p:nvSpPr>
          <p:cNvPr id="9" name="Rectangle 8">
            <a:extLst>
              <a:ext uri="{FF2B5EF4-FFF2-40B4-BE49-F238E27FC236}">
                <a16:creationId xmlns:a16="http://schemas.microsoft.com/office/drawing/2014/main" id="{80C6FFCB-66B2-5846-BF31-E5EA7CA6FC18}"/>
              </a:ext>
            </a:extLst>
          </p:cNvPr>
          <p:cNvSpPr/>
          <p:nvPr/>
        </p:nvSpPr>
        <p:spPr>
          <a:xfrm>
            <a:off x="755576" y="4365104"/>
            <a:ext cx="7632848" cy="1477328"/>
          </a:xfrm>
          <a:prstGeom prst="rect">
            <a:avLst/>
          </a:prstGeom>
        </p:spPr>
        <p:txBody>
          <a:bodyPr wrap="square">
            <a:spAutoFit/>
          </a:bodyPr>
          <a:lstStyle/>
          <a:p>
            <a:r>
              <a:rPr lang="en-US" dirty="0">
                <a:latin typeface="+mn-lt"/>
              </a:rPr>
              <a:t>Here we call the fuzz module’s </a:t>
            </a:r>
            <a:r>
              <a:rPr lang="en-US" dirty="0" err="1">
                <a:latin typeface="+mn-lt"/>
              </a:rPr>
              <a:t>partial_ratio</a:t>
            </a:r>
            <a:r>
              <a:rPr lang="en-US" dirty="0">
                <a:latin typeface="+mn-lt"/>
              </a:rPr>
              <a:t> function, which expects two strings to compare. </a:t>
            </a:r>
          </a:p>
          <a:p>
            <a:endParaRPr lang="en-US" dirty="0">
              <a:latin typeface="+mn-lt"/>
            </a:endParaRPr>
          </a:p>
          <a:p>
            <a:r>
              <a:rPr lang="en-US" b="1" dirty="0">
                <a:latin typeface="+mn-lt"/>
              </a:rPr>
              <a:t>It returns the similarity of the sequencing of the closest matching substrings (a value between 1 and 100).</a:t>
            </a:r>
          </a:p>
        </p:txBody>
      </p:sp>
      <p:sp>
        <p:nvSpPr>
          <p:cNvPr id="4" name="Slide Number Placeholder 3">
            <a:extLst>
              <a:ext uri="{FF2B5EF4-FFF2-40B4-BE49-F238E27FC236}">
                <a16:creationId xmlns:a16="http://schemas.microsoft.com/office/drawing/2014/main" id="{0B41F476-C4E8-7546-980F-A35F53C0F5AC}"/>
              </a:ext>
            </a:extLst>
          </p:cNvPr>
          <p:cNvSpPr>
            <a:spLocks noGrp="1"/>
          </p:cNvSpPr>
          <p:nvPr>
            <p:ph type="sldNum" sz="quarter" idx="12"/>
          </p:nvPr>
        </p:nvSpPr>
        <p:spPr/>
        <p:txBody>
          <a:bodyPr/>
          <a:lstStyle/>
          <a:p>
            <a:pPr>
              <a:defRPr/>
            </a:pPr>
            <a:fld id="{740F825C-949B-974C-AB99-C3CE0C97A40B}" type="slidenum">
              <a:rPr lang="en-GB" altLang="en-US" smtClean="0"/>
              <a:pPr>
                <a:defRPr/>
              </a:pPr>
              <a:t>81</a:t>
            </a:fld>
            <a:endParaRPr lang="en-GB" altLang="en-US"/>
          </a:p>
        </p:txBody>
      </p:sp>
    </p:spTree>
    <p:extLst>
      <p:ext uri="{BB962C8B-B14F-4D97-AF65-F5344CB8AC3E}">
        <p14:creationId xmlns:p14="http://schemas.microsoft.com/office/powerpoint/2010/main" val="31856221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69B0E162-8380-DE4B-B9A1-CFF4BB1DBE55}"/>
              </a:ext>
            </a:extLst>
          </p:cNvPr>
          <p:cNvSpPr/>
          <p:nvPr/>
        </p:nvSpPr>
        <p:spPr>
          <a:xfrm>
            <a:off x="755576" y="1602990"/>
            <a:ext cx="7200800" cy="369332"/>
          </a:xfrm>
          <a:prstGeom prst="rect">
            <a:avLst/>
          </a:prstGeom>
        </p:spPr>
        <p:txBody>
          <a:bodyPr wrap="square">
            <a:spAutoFit/>
          </a:bodyPr>
          <a:lstStyle/>
          <a:p>
            <a:r>
              <a:rPr lang="en-US" dirty="0"/>
              <a:t>Some other cool options of Fuzzy Matching </a:t>
            </a:r>
          </a:p>
        </p:txBody>
      </p:sp>
      <p:pic>
        <p:nvPicPr>
          <p:cNvPr id="6" name="Picture 5" descr="A picture containing text&#10;&#10;Description automatically generated">
            <a:extLst>
              <a:ext uri="{FF2B5EF4-FFF2-40B4-BE49-F238E27FC236}">
                <a16:creationId xmlns:a16="http://schemas.microsoft.com/office/drawing/2014/main" id="{23BCFF35-E857-B743-B18C-7D2B6A047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18" y="2197477"/>
            <a:ext cx="6192688" cy="4331159"/>
          </a:xfrm>
          <a:prstGeom prst="rect">
            <a:avLst/>
          </a:prstGeom>
        </p:spPr>
      </p:pic>
      <p:sp>
        <p:nvSpPr>
          <p:cNvPr id="5" name="Slide Number Placeholder 4">
            <a:extLst>
              <a:ext uri="{FF2B5EF4-FFF2-40B4-BE49-F238E27FC236}">
                <a16:creationId xmlns:a16="http://schemas.microsoft.com/office/drawing/2014/main" id="{AFE6F564-F346-8F4B-A05F-C232D56217E9}"/>
              </a:ext>
            </a:extLst>
          </p:cNvPr>
          <p:cNvSpPr>
            <a:spLocks noGrp="1"/>
          </p:cNvSpPr>
          <p:nvPr>
            <p:ph type="sldNum" sz="quarter" idx="12"/>
          </p:nvPr>
        </p:nvSpPr>
        <p:spPr/>
        <p:txBody>
          <a:bodyPr/>
          <a:lstStyle/>
          <a:p>
            <a:pPr>
              <a:defRPr/>
            </a:pPr>
            <a:fld id="{740F825C-949B-974C-AB99-C3CE0C97A40B}" type="slidenum">
              <a:rPr lang="en-GB" altLang="en-US" smtClean="0"/>
              <a:pPr>
                <a:defRPr/>
              </a:pPr>
              <a:t>82</a:t>
            </a:fld>
            <a:endParaRPr lang="en-GB" altLang="en-US"/>
          </a:p>
        </p:txBody>
      </p:sp>
    </p:spTree>
    <p:extLst>
      <p:ext uri="{BB962C8B-B14F-4D97-AF65-F5344CB8AC3E}">
        <p14:creationId xmlns:p14="http://schemas.microsoft.com/office/powerpoint/2010/main" val="3911662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5" name="Rectangle 4">
            <a:extLst>
              <a:ext uri="{FF2B5EF4-FFF2-40B4-BE49-F238E27FC236}">
                <a16:creationId xmlns:a16="http://schemas.microsoft.com/office/drawing/2014/main" id="{4239B9B3-E11C-B442-9C41-F1DAA6D173ED}"/>
              </a:ext>
            </a:extLst>
          </p:cNvPr>
          <p:cNvSpPr/>
          <p:nvPr/>
        </p:nvSpPr>
        <p:spPr>
          <a:xfrm>
            <a:off x="624686" y="1916521"/>
            <a:ext cx="7679788" cy="2308324"/>
          </a:xfrm>
          <a:prstGeom prst="rect">
            <a:avLst/>
          </a:prstGeom>
        </p:spPr>
        <p:txBody>
          <a:bodyPr wrap="square">
            <a:spAutoFit/>
          </a:bodyPr>
          <a:lstStyle/>
          <a:p>
            <a:pPr marL="285750" indent="-285750">
              <a:buFont typeface="Arial" panose="020B0604020202020204" pitchFamily="34" charset="0"/>
              <a:buChar char="•"/>
            </a:pPr>
            <a:r>
              <a:rPr lang="en-US" dirty="0">
                <a:latin typeface="+mn-lt"/>
              </a:rPr>
              <a:t>Here we call the fuzz module’s </a:t>
            </a:r>
            <a:r>
              <a:rPr lang="en-US" dirty="0" err="1">
                <a:latin typeface="+mn-lt"/>
              </a:rPr>
              <a:t>token_sort_ratio</a:t>
            </a:r>
            <a:r>
              <a:rPr lang="en-US" dirty="0">
                <a:latin typeface="+mn-lt"/>
              </a:rPr>
              <a:t> function, which allows us to match strings despite word order.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This is great for free-form survey data, </a:t>
            </a:r>
            <a:r>
              <a:rPr lang="en-US" dirty="0" err="1">
                <a:latin typeface="+mn-lt"/>
              </a:rPr>
              <a:t>where“I</a:t>
            </a:r>
            <a:r>
              <a:rPr lang="en-US" dirty="0">
                <a:latin typeface="+mn-lt"/>
              </a:rPr>
              <a:t> like dogs and cats” and “I like cats and dogs” mean the same thing.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Each string is first sorted and then compared, so if they contain the same words in a different order, they will match.</a:t>
            </a:r>
          </a:p>
        </p:txBody>
      </p:sp>
      <p:sp>
        <p:nvSpPr>
          <p:cNvPr id="4" name="Slide Number Placeholder 3">
            <a:extLst>
              <a:ext uri="{FF2B5EF4-FFF2-40B4-BE49-F238E27FC236}">
                <a16:creationId xmlns:a16="http://schemas.microsoft.com/office/drawing/2014/main" id="{4AB5F299-C5AC-9446-BCFD-2E7D81DB0DDD}"/>
              </a:ext>
            </a:extLst>
          </p:cNvPr>
          <p:cNvSpPr>
            <a:spLocks noGrp="1"/>
          </p:cNvSpPr>
          <p:nvPr>
            <p:ph type="sldNum" sz="quarter" idx="12"/>
          </p:nvPr>
        </p:nvSpPr>
        <p:spPr/>
        <p:txBody>
          <a:bodyPr/>
          <a:lstStyle/>
          <a:p>
            <a:pPr>
              <a:defRPr/>
            </a:pPr>
            <a:fld id="{740F825C-949B-974C-AB99-C3CE0C97A40B}" type="slidenum">
              <a:rPr lang="en-GB" altLang="en-US" smtClean="0"/>
              <a:pPr>
                <a:defRPr/>
              </a:pPr>
              <a:t>83</a:t>
            </a:fld>
            <a:endParaRPr lang="en-GB" altLang="en-US"/>
          </a:p>
        </p:txBody>
      </p:sp>
    </p:spTree>
    <p:extLst>
      <p:ext uri="{BB962C8B-B14F-4D97-AF65-F5344CB8AC3E}">
        <p14:creationId xmlns:p14="http://schemas.microsoft.com/office/powerpoint/2010/main" val="855308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Fuzzy Matching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A picture containing text&#10;&#10;Description automatically generated">
            <a:extLst>
              <a:ext uri="{FF2B5EF4-FFF2-40B4-BE49-F238E27FC236}">
                <a16:creationId xmlns:a16="http://schemas.microsoft.com/office/drawing/2014/main" id="{33DB4656-20AF-8C4A-A5F7-8B619881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405384"/>
            <a:ext cx="6299200" cy="1879600"/>
          </a:xfrm>
          <a:prstGeom prst="rect">
            <a:avLst/>
          </a:prstGeom>
        </p:spPr>
      </p:pic>
      <p:sp>
        <p:nvSpPr>
          <p:cNvPr id="7" name="Rectangle 6">
            <a:extLst>
              <a:ext uri="{FF2B5EF4-FFF2-40B4-BE49-F238E27FC236}">
                <a16:creationId xmlns:a16="http://schemas.microsoft.com/office/drawing/2014/main" id="{2CA9328A-5DC6-374F-8F5E-72366F2AAF73}"/>
              </a:ext>
            </a:extLst>
          </p:cNvPr>
          <p:cNvSpPr/>
          <p:nvPr/>
        </p:nvSpPr>
        <p:spPr>
          <a:xfrm>
            <a:off x="827584" y="3797419"/>
            <a:ext cx="7488832" cy="1754326"/>
          </a:xfrm>
          <a:prstGeom prst="rect">
            <a:avLst/>
          </a:prstGeom>
        </p:spPr>
        <p:txBody>
          <a:bodyPr wrap="square">
            <a:spAutoFit/>
          </a:bodyPr>
          <a:lstStyle/>
          <a:p>
            <a:r>
              <a:rPr lang="en-US" dirty="0">
                <a:latin typeface="+mn-lt"/>
              </a:rPr>
              <a:t>Here we use the fuzz module’s </a:t>
            </a:r>
            <a:r>
              <a:rPr lang="en-US" dirty="0" err="1">
                <a:latin typeface="+mn-lt"/>
              </a:rPr>
              <a:t>token_set_ratio</a:t>
            </a:r>
            <a:r>
              <a:rPr lang="en-US" dirty="0">
                <a:latin typeface="+mn-lt"/>
              </a:rPr>
              <a:t> function, which uses the same token approach but compares sets of the tokens to see intersection and difference. </a:t>
            </a:r>
          </a:p>
          <a:p>
            <a:endParaRPr lang="en-US" dirty="0">
              <a:latin typeface="+mn-lt"/>
            </a:endParaRPr>
          </a:p>
          <a:p>
            <a:r>
              <a:rPr lang="en-US" dirty="0">
                <a:latin typeface="+mn-lt"/>
              </a:rPr>
              <a:t>The function attempts to find the best possible match of sorted tokens and returns the ratio of similarity for those tokens.</a:t>
            </a:r>
          </a:p>
        </p:txBody>
      </p:sp>
      <p:sp>
        <p:nvSpPr>
          <p:cNvPr id="4" name="Slide Number Placeholder 3">
            <a:extLst>
              <a:ext uri="{FF2B5EF4-FFF2-40B4-BE49-F238E27FC236}">
                <a16:creationId xmlns:a16="http://schemas.microsoft.com/office/drawing/2014/main" id="{6E38401C-06EB-694D-80AE-CF0CD75F574F}"/>
              </a:ext>
            </a:extLst>
          </p:cNvPr>
          <p:cNvSpPr>
            <a:spLocks noGrp="1"/>
          </p:cNvSpPr>
          <p:nvPr>
            <p:ph type="sldNum" sz="quarter" idx="12"/>
          </p:nvPr>
        </p:nvSpPr>
        <p:spPr/>
        <p:txBody>
          <a:bodyPr/>
          <a:lstStyle/>
          <a:p>
            <a:pPr>
              <a:defRPr/>
            </a:pPr>
            <a:fld id="{740F825C-949B-974C-AB99-C3CE0C97A40B}" type="slidenum">
              <a:rPr lang="en-GB" altLang="en-US" smtClean="0"/>
              <a:pPr>
                <a:defRPr/>
              </a:pPr>
              <a:t>84</a:t>
            </a:fld>
            <a:endParaRPr lang="en-GB" altLang="en-US"/>
          </a:p>
        </p:txBody>
      </p:sp>
    </p:spTree>
    <p:extLst>
      <p:ext uri="{BB962C8B-B14F-4D97-AF65-F5344CB8AC3E}">
        <p14:creationId xmlns:p14="http://schemas.microsoft.com/office/powerpoint/2010/main" val="2902367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1997968"/>
            <a:ext cx="8229600" cy="1143000"/>
          </a:xfrm>
        </p:spPr>
        <p:txBody>
          <a:bodyPr/>
          <a:lstStyle/>
          <a:p>
            <a:r>
              <a:rPr lang="en-US" sz="4000" b="1" dirty="0">
                <a:solidFill>
                  <a:schemeClr val="accent2"/>
                </a:solidFill>
              </a:rPr>
              <a:t>Let’s Try the Code!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3E962FA8-0631-B041-B713-77215F4FCC09}"/>
              </a:ext>
            </a:extLst>
          </p:cNvPr>
          <p:cNvSpPr>
            <a:spLocks noGrp="1"/>
          </p:cNvSpPr>
          <p:nvPr>
            <p:ph type="sldNum" sz="quarter" idx="12"/>
          </p:nvPr>
        </p:nvSpPr>
        <p:spPr/>
        <p:txBody>
          <a:bodyPr/>
          <a:lstStyle/>
          <a:p>
            <a:pPr>
              <a:defRPr/>
            </a:pPr>
            <a:fld id="{740F825C-949B-974C-AB99-C3CE0C97A40B}" type="slidenum">
              <a:rPr lang="en-GB" altLang="en-US" smtClean="0"/>
              <a:pPr>
                <a:defRPr/>
              </a:pPr>
              <a:t>85</a:t>
            </a:fld>
            <a:endParaRPr lang="en-GB" altLang="en-US"/>
          </a:p>
        </p:txBody>
      </p:sp>
    </p:spTree>
    <p:extLst>
      <p:ext uri="{BB962C8B-B14F-4D97-AF65-F5344CB8AC3E}">
        <p14:creationId xmlns:p14="http://schemas.microsoft.com/office/powerpoint/2010/main" val="3375237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24036" y="1997968"/>
            <a:ext cx="8229600" cy="1143000"/>
          </a:xfrm>
        </p:spPr>
        <p:txBody>
          <a:bodyPr/>
          <a:lstStyle/>
          <a:p>
            <a:r>
              <a:rPr lang="en-US" sz="4000" b="1" dirty="0">
                <a:solidFill>
                  <a:schemeClr val="accent2"/>
                </a:solidFill>
              </a:rPr>
              <a:t>Scaling and Normalization</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35D598D9-C2F4-BF4C-9E0D-86B0F2282045}"/>
              </a:ext>
            </a:extLst>
          </p:cNvPr>
          <p:cNvSpPr/>
          <p:nvPr/>
        </p:nvSpPr>
        <p:spPr>
          <a:xfrm>
            <a:off x="1331640" y="5724128"/>
            <a:ext cx="6696744" cy="369332"/>
          </a:xfrm>
          <a:prstGeom prst="rect">
            <a:avLst/>
          </a:prstGeom>
        </p:spPr>
        <p:txBody>
          <a:bodyPr wrap="square">
            <a:spAutoFit/>
          </a:bodyPr>
          <a:lstStyle/>
          <a:p>
            <a:r>
              <a:rPr lang="en-US" dirty="0"/>
              <a:t>https://</a:t>
            </a:r>
            <a:r>
              <a:rPr lang="en-US" dirty="0" err="1"/>
              <a:t>www.kaggle.com</a:t>
            </a:r>
            <a:r>
              <a:rPr lang="en-US" dirty="0"/>
              <a:t>/</a:t>
            </a:r>
            <a:r>
              <a:rPr lang="en-US" dirty="0" err="1"/>
              <a:t>alexisbcook</a:t>
            </a:r>
            <a:r>
              <a:rPr lang="en-US" dirty="0"/>
              <a:t>/scaling-and-normalization</a:t>
            </a:r>
          </a:p>
        </p:txBody>
      </p:sp>
      <p:sp>
        <p:nvSpPr>
          <p:cNvPr id="5" name="Slide Number Placeholder 4">
            <a:extLst>
              <a:ext uri="{FF2B5EF4-FFF2-40B4-BE49-F238E27FC236}">
                <a16:creationId xmlns:a16="http://schemas.microsoft.com/office/drawing/2014/main" id="{94C2A3BD-70DC-2844-93EE-A25EFC9D1079}"/>
              </a:ext>
            </a:extLst>
          </p:cNvPr>
          <p:cNvSpPr>
            <a:spLocks noGrp="1"/>
          </p:cNvSpPr>
          <p:nvPr>
            <p:ph type="sldNum" sz="quarter" idx="12"/>
          </p:nvPr>
        </p:nvSpPr>
        <p:spPr/>
        <p:txBody>
          <a:bodyPr/>
          <a:lstStyle/>
          <a:p>
            <a:pPr>
              <a:defRPr/>
            </a:pPr>
            <a:fld id="{740F825C-949B-974C-AB99-C3CE0C97A40B}" type="slidenum">
              <a:rPr lang="en-GB" altLang="en-US" smtClean="0"/>
              <a:pPr>
                <a:defRPr/>
              </a:pPr>
              <a:t>86</a:t>
            </a:fld>
            <a:endParaRPr lang="en-GB" altLang="en-US"/>
          </a:p>
        </p:txBody>
      </p:sp>
    </p:spTree>
    <p:extLst>
      <p:ext uri="{BB962C8B-B14F-4D97-AF65-F5344CB8AC3E}">
        <p14:creationId xmlns:p14="http://schemas.microsoft.com/office/powerpoint/2010/main" val="2063161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 and Normalizing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70326" y="1277560"/>
            <a:ext cx="8229600" cy="4525963"/>
          </a:xfrm>
        </p:spPr>
        <p:txBody>
          <a:bodyPr/>
          <a:lstStyle/>
          <a:p>
            <a:pPr marL="0" indent="0">
              <a:buNone/>
            </a:pPr>
            <a:endParaRPr lang="en-US" sz="2000" b="1" dirty="0">
              <a:solidFill>
                <a:schemeClr val="bg2"/>
              </a:solidFill>
            </a:endParaRPr>
          </a:p>
          <a:p>
            <a:r>
              <a:rPr lang="en-US" sz="2000" dirty="0"/>
              <a:t>Depending on your data and the type of research you are conducting, scaling and normalizing your dataset might mean calculating new values using the values you currently have. </a:t>
            </a:r>
          </a:p>
          <a:p>
            <a:pPr marL="0" indent="0">
              <a:buNone/>
            </a:pPr>
            <a:endParaRPr lang="en-US" sz="2000" dirty="0"/>
          </a:p>
          <a:p>
            <a:pPr marL="0" indent="0">
              <a:buNone/>
            </a:pPr>
            <a:r>
              <a:rPr lang="en-US" sz="2000" dirty="0"/>
              <a:t>  </a:t>
            </a:r>
          </a:p>
          <a:p>
            <a:r>
              <a:rPr lang="en-US" sz="2000" dirty="0"/>
              <a:t>or it might mean applying scaling or normalizations across a particular column or value</a:t>
            </a:r>
          </a:p>
          <a:p>
            <a:endParaRPr lang="en-US" sz="2000" b="1" dirty="0">
              <a:solidFill>
                <a:schemeClr val="bg2"/>
              </a:solidFill>
            </a:endParaRPr>
          </a:p>
        </p:txBody>
      </p:sp>
      <p:sp>
        <p:nvSpPr>
          <p:cNvPr id="4" name="Slide Number Placeholder 3">
            <a:extLst>
              <a:ext uri="{FF2B5EF4-FFF2-40B4-BE49-F238E27FC236}">
                <a16:creationId xmlns:a16="http://schemas.microsoft.com/office/drawing/2014/main" id="{333C4F34-BA44-6A47-BAFE-AD760D97D403}"/>
              </a:ext>
            </a:extLst>
          </p:cNvPr>
          <p:cNvSpPr>
            <a:spLocks noGrp="1"/>
          </p:cNvSpPr>
          <p:nvPr>
            <p:ph type="sldNum" sz="quarter" idx="12"/>
          </p:nvPr>
        </p:nvSpPr>
        <p:spPr/>
        <p:txBody>
          <a:bodyPr/>
          <a:lstStyle/>
          <a:p>
            <a:pPr>
              <a:defRPr/>
            </a:pPr>
            <a:fld id="{740F825C-949B-974C-AB99-C3CE0C97A40B}" type="slidenum">
              <a:rPr lang="en-GB" altLang="en-US" smtClean="0"/>
              <a:pPr>
                <a:defRPr/>
              </a:pPr>
              <a:t>87</a:t>
            </a:fld>
            <a:endParaRPr lang="en-GB" altLang="en-US"/>
          </a:p>
        </p:txBody>
      </p:sp>
    </p:spTree>
    <p:extLst>
      <p:ext uri="{BB962C8B-B14F-4D97-AF65-F5344CB8AC3E}">
        <p14:creationId xmlns:p14="http://schemas.microsoft.com/office/powerpoint/2010/main" val="1938593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 and Normalizing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518864" y="1196752"/>
            <a:ext cx="8229600" cy="4525963"/>
          </a:xfrm>
        </p:spPr>
        <p:txBody>
          <a:bodyPr/>
          <a:lstStyle/>
          <a:p>
            <a:pPr marL="0" indent="0">
              <a:buNone/>
            </a:pPr>
            <a:endParaRPr lang="en-US" sz="2000" b="1" dirty="0">
              <a:solidFill>
                <a:schemeClr val="bg2"/>
              </a:solidFill>
            </a:endParaRPr>
          </a:p>
          <a:p>
            <a:endParaRPr lang="en-US" sz="2000" b="1" dirty="0">
              <a:solidFill>
                <a:schemeClr val="bg2"/>
              </a:solidFill>
            </a:endParaRPr>
          </a:p>
          <a:p>
            <a:r>
              <a:rPr lang="en-US" sz="2000" dirty="0"/>
              <a:t>Normalization, from a statistical view, often has to do with calculating new values from a dataset to standardize the data on a particular scale. </a:t>
            </a:r>
          </a:p>
          <a:p>
            <a:endParaRPr lang="en-US" sz="2000" dirty="0"/>
          </a:p>
          <a:p>
            <a:r>
              <a:rPr lang="en-US" sz="2000" dirty="0"/>
              <a:t>For example, you might need to normalize scores for a test to scale so you can accurately view the distribution. </a:t>
            </a:r>
          </a:p>
          <a:p>
            <a:endParaRPr lang="en-US" sz="2000" dirty="0"/>
          </a:p>
          <a:p>
            <a:r>
              <a:rPr lang="en-US" sz="2000" dirty="0"/>
              <a:t>You might also need to normalize data so you can accurately see percentiles, or percentiles across different groups</a:t>
            </a:r>
            <a:endParaRPr lang="en-US" sz="2000" b="1" dirty="0">
              <a:solidFill>
                <a:schemeClr val="bg2"/>
              </a:solidFill>
            </a:endParaRPr>
          </a:p>
        </p:txBody>
      </p:sp>
      <p:sp>
        <p:nvSpPr>
          <p:cNvPr id="4" name="Slide Number Placeholder 3">
            <a:extLst>
              <a:ext uri="{FF2B5EF4-FFF2-40B4-BE49-F238E27FC236}">
                <a16:creationId xmlns:a16="http://schemas.microsoft.com/office/drawing/2014/main" id="{B411DD7F-BB20-5B4A-AA7B-6249EA9A5A5D}"/>
              </a:ext>
            </a:extLst>
          </p:cNvPr>
          <p:cNvSpPr>
            <a:spLocks noGrp="1"/>
          </p:cNvSpPr>
          <p:nvPr>
            <p:ph type="sldNum" sz="quarter" idx="12"/>
          </p:nvPr>
        </p:nvSpPr>
        <p:spPr/>
        <p:txBody>
          <a:bodyPr/>
          <a:lstStyle/>
          <a:p>
            <a:pPr>
              <a:defRPr/>
            </a:pPr>
            <a:fld id="{740F825C-949B-974C-AB99-C3CE0C97A40B}" type="slidenum">
              <a:rPr lang="en-GB" altLang="en-US" smtClean="0"/>
              <a:pPr>
                <a:defRPr/>
              </a:pPr>
              <a:t>88</a:t>
            </a:fld>
            <a:endParaRPr lang="en-GB" altLang="en-US"/>
          </a:p>
        </p:txBody>
      </p:sp>
    </p:spTree>
    <p:extLst>
      <p:ext uri="{BB962C8B-B14F-4D97-AF65-F5344CB8AC3E}">
        <p14:creationId xmlns:p14="http://schemas.microsoft.com/office/powerpoint/2010/main" val="3648170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Why you should do this?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r>
              <a:rPr lang="en-US" sz="2000" dirty="0"/>
              <a:t>Why do we need to scale the variables in our dataset? </a:t>
            </a:r>
          </a:p>
          <a:p>
            <a:endParaRPr lang="en-US" sz="2000" dirty="0"/>
          </a:p>
          <a:p>
            <a:r>
              <a:rPr lang="en-US" sz="2000" dirty="0"/>
              <a:t>Some machine learning algorithms are sensitive to feature scaling while others are virtually invariant to it. </a:t>
            </a:r>
          </a:p>
          <a:p>
            <a:endParaRPr lang="en-US" sz="2000" b="1" dirty="0">
              <a:solidFill>
                <a:schemeClr val="bg2"/>
              </a:solidFill>
            </a:endParaRPr>
          </a:p>
          <a:p>
            <a:r>
              <a:rPr lang="en-US" sz="2000" b="1" dirty="0"/>
              <a:t>Machine learning algorithms like </a:t>
            </a:r>
            <a:r>
              <a:rPr lang="en-US" sz="2000" b="1" dirty="0">
                <a:hlinkClick r:id="rId2"/>
              </a:rPr>
              <a:t>linear regression</a:t>
            </a:r>
            <a:r>
              <a:rPr lang="en-US" sz="2000" b="1" dirty="0"/>
              <a:t>, </a:t>
            </a:r>
            <a:r>
              <a:rPr lang="en-US" sz="2000" b="1" dirty="0">
                <a:hlinkClick r:id="rId2"/>
              </a:rPr>
              <a:t>logistic regression</a:t>
            </a:r>
            <a:r>
              <a:rPr lang="en-US" sz="2000" b="1" dirty="0"/>
              <a:t>, </a:t>
            </a:r>
            <a:r>
              <a:rPr lang="en-US" sz="2000" b="1" dirty="0">
                <a:hlinkClick r:id="rId2"/>
              </a:rPr>
              <a:t>neural network</a:t>
            </a:r>
            <a:r>
              <a:rPr lang="en-US" sz="2000" b="1" dirty="0"/>
              <a:t>, etc. that use gradient descent as an optimization technique require data to be scaled.</a:t>
            </a:r>
          </a:p>
          <a:p>
            <a:endParaRPr lang="en-US" sz="2000" b="1" dirty="0">
              <a:solidFill>
                <a:schemeClr val="bg2"/>
              </a:solidFill>
            </a:endParaRPr>
          </a:p>
          <a:p>
            <a:r>
              <a:rPr lang="en-US" sz="2000" dirty="0"/>
              <a:t>Having features on a similar scale can help the gradient descent converge more quickly towards the minima.</a:t>
            </a:r>
            <a:endParaRPr lang="en-US" sz="2000" b="1" dirty="0">
              <a:solidFill>
                <a:schemeClr val="bg2"/>
              </a:solidFill>
            </a:endParaRPr>
          </a:p>
        </p:txBody>
      </p:sp>
      <p:sp>
        <p:nvSpPr>
          <p:cNvPr id="4" name="Slide Number Placeholder 3">
            <a:extLst>
              <a:ext uri="{FF2B5EF4-FFF2-40B4-BE49-F238E27FC236}">
                <a16:creationId xmlns:a16="http://schemas.microsoft.com/office/drawing/2014/main" id="{4047C28B-9B72-7844-B37A-EE357AAE19C1}"/>
              </a:ext>
            </a:extLst>
          </p:cNvPr>
          <p:cNvSpPr>
            <a:spLocks noGrp="1"/>
          </p:cNvSpPr>
          <p:nvPr>
            <p:ph type="sldNum" sz="quarter" idx="12"/>
          </p:nvPr>
        </p:nvSpPr>
        <p:spPr/>
        <p:txBody>
          <a:bodyPr/>
          <a:lstStyle/>
          <a:p>
            <a:pPr>
              <a:defRPr/>
            </a:pPr>
            <a:fld id="{740F825C-949B-974C-AB99-C3CE0C97A40B}" type="slidenum">
              <a:rPr lang="en-GB" altLang="en-US" smtClean="0"/>
              <a:pPr>
                <a:defRPr/>
              </a:pPr>
              <a:t>89</a:t>
            </a:fld>
            <a:endParaRPr lang="en-GB" altLang="en-US"/>
          </a:p>
        </p:txBody>
      </p:sp>
    </p:spTree>
    <p:extLst>
      <p:ext uri="{BB962C8B-B14F-4D97-AF65-F5344CB8AC3E}">
        <p14:creationId xmlns:p14="http://schemas.microsoft.com/office/powerpoint/2010/main" val="1574914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Dealing with Missing Values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Content Placeholder 4" descr="A picture containing text&#10;&#10;Description automatically generated">
            <a:extLst>
              <a:ext uri="{FF2B5EF4-FFF2-40B4-BE49-F238E27FC236}">
                <a16:creationId xmlns:a16="http://schemas.microsoft.com/office/drawing/2014/main" id="{F9C9E2C0-F7BD-9942-B11C-AB0303ED7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892" y="4869160"/>
            <a:ext cx="5410200" cy="787400"/>
          </a:xfrm>
        </p:spPr>
      </p:pic>
      <p:sp>
        <p:nvSpPr>
          <p:cNvPr id="7" name="Rectangle 6">
            <a:extLst>
              <a:ext uri="{FF2B5EF4-FFF2-40B4-BE49-F238E27FC236}">
                <a16:creationId xmlns:a16="http://schemas.microsoft.com/office/drawing/2014/main" id="{266D9CF4-FA55-C94D-A957-63FF909FB6A0}"/>
              </a:ext>
            </a:extLst>
          </p:cNvPr>
          <p:cNvSpPr/>
          <p:nvPr/>
        </p:nvSpPr>
        <p:spPr>
          <a:xfrm>
            <a:off x="940892" y="1353286"/>
            <a:ext cx="7447532" cy="2554545"/>
          </a:xfrm>
          <a:prstGeom prst="rect">
            <a:avLst/>
          </a:prstGeom>
        </p:spPr>
        <p:txBody>
          <a:bodyPr wrap="square">
            <a:spAutoFit/>
          </a:bodyPr>
          <a:lstStyle/>
          <a:p>
            <a:r>
              <a:rPr lang="en-US" sz="2000" dirty="0"/>
              <a:t>Now that we have identified our missing values, we have a few options. </a:t>
            </a:r>
          </a:p>
          <a:p>
            <a:endParaRPr lang="en-US" sz="2000" dirty="0"/>
          </a:p>
          <a:p>
            <a:r>
              <a:rPr lang="en-US" sz="2000" dirty="0"/>
              <a:t>We can fill them in with a certain value (zero, mean/max/median by column, string) or drop them by row. </a:t>
            </a:r>
          </a:p>
          <a:p>
            <a:endParaRPr lang="en-US" sz="2000" dirty="0"/>
          </a:p>
          <a:p>
            <a:r>
              <a:rPr lang="en-US" sz="2000" dirty="0"/>
              <a:t>Since there are few missing values, we can drop the rows to avoid skewing the data </a:t>
            </a:r>
          </a:p>
        </p:txBody>
      </p:sp>
      <p:sp>
        <p:nvSpPr>
          <p:cNvPr id="3" name="Slide Number Placeholder 2">
            <a:extLst>
              <a:ext uri="{FF2B5EF4-FFF2-40B4-BE49-F238E27FC236}">
                <a16:creationId xmlns:a16="http://schemas.microsoft.com/office/drawing/2014/main" id="{34B26259-BB7B-A047-A297-AE87A49F5839}"/>
              </a:ext>
            </a:extLst>
          </p:cNvPr>
          <p:cNvSpPr>
            <a:spLocks noGrp="1"/>
          </p:cNvSpPr>
          <p:nvPr>
            <p:ph type="sldNum" sz="quarter" idx="12"/>
          </p:nvPr>
        </p:nvSpPr>
        <p:spPr/>
        <p:txBody>
          <a:bodyPr/>
          <a:lstStyle/>
          <a:p>
            <a:pPr>
              <a:defRPr/>
            </a:pPr>
            <a:fld id="{740F825C-949B-974C-AB99-C3CE0C97A40B}" type="slidenum">
              <a:rPr lang="en-GB" altLang="en-US" smtClean="0"/>
              <a:pPr>
                <a:defRPr/>
              </a:pPr>
              <a:t>9</a:t>
            </a:fld>
            <a:endParaRPr lang="en-GB" altLang="en-US"/>
          </a:p>
        </p:txBody>
      </p:sp>
    </p:spTree>
    <p:extLst>
      <p:ext uri="{BB962C8B-B14F-4D97-AF65-F5344CB8AC3E}">
        <p14:creationId xmlns:p14="http://schemas.microsoft.com/office/powerpoint/2010/main" val="878019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Why you should do this?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r>
              <a:rPr lang="en-US" sz="2000" dirty="0"/>
              <a:t>Distance algorithms like </a:t>
            </a:r>
            <a:r>
              <a:rPr lang="en-US" sz="2000" dirty="0">
                <a:hlinkClick r:id="rId2"/>
              </a:rPr>
              <a:t>KNN</a:t>
            </a:r>
            <a:r>
              <a:rPr lang="en-US" sz="2000" dirty="0"/>
              <a:t>, </a:t>
            </a:r>
            <a:r>
              <a:rPr lang="en-US" sz="2000" dirty="0">
                <a:hlinkClick r:id="rId3"/>
              </a:rPr>
              <a:t>K-means</a:t>
            </a:r>
            <a:r>
              <a:rPr lang="en-US" sz="2000" dirty="0"/>
              <a:t>, and </a:t>
            </a:r>
            <a:r>
              <a:rPr lang="en-US" sz="2000" dirty="0">
                <a:hlinkClick r:id="rId4"/>
              </a:rPr>
              <a:t>SVM</a:t>
            </a:r>
            <a:r>
              <a:rPr lang="en-US" sz="2000" dirty="0"/>
              <a:t> are most affected by the range of features. </a:t>
            </a:r>
          </a:p>
          <a:p>
            <a:endParaRPr lang="en-US" sz="2000" dirty="0"/>
          </a:p>
          <a:p>
            <a:r>
              <a:rPr lang="en-US" sz="2000" dirty="0"/>
              <a:t>This is because behind the scenes </a:t>
            </a:r>
            <a:r>
              <a:rPr lang="en-US" sz="2000" b="1" dirty="0"/>
              <a:t>they are using distances between data points to determine their similarity.</a:t>
            </a:r>
          </a:p>
          <a:p>
            <a:pPr marL="0" indent="0">
              <a:buNone/>
            </a:pPr>
            <a:endParaRPr lang="en-US" sz="2000" b="1" dirty="0">
              <a:solidFill>
                <a:schemeClr val="bg2"/>
              </a:solidFill>
            </a:endParaRPr>
          </a:p>
          <a:p>
            <a:pPr marL="0" indent="0">
              <a:buNone/>
            </a:pPr>
            <a:endParaRPr lang="en-US" sz="2000" b="1" dirty="0">
              <a:solidFill>
                <a:schemeClr val="bg2"/>
              </a:solidFill>
            </a:endParaRPr>
          </a:p>
        </p:txBody>
      </p:sp>
      <p:sp>
        <p:nvSpPr>
          <p:cNvPr id="5" name="Rectangle 4">
            <a:extLst>
              <a:ext uri="{FF2B5EF4-FFF2-40B4-BE49-F238E27FC236}">
                <a16:creationId xmlns:a16="http://schemas.microsoft.com/office/drawing/2014/main" id="{A95560E2-CE1D-3D48-8B4B-479E45DC0B9D}"/>
              </a:ext>
            </a:extLst>
          </p:cNvPr>
          <p:cNvSpPr/>
          <p:nvPr/>
        </p:nvSpPr>
        <p:spPr>
          <a:xfrm>
            <a:off x="611560" y="4327222"/>
            <a:ext cx="8229600" cy="984885"/>
          </a:xfrm>
          <a:prstGeom prst="rect">
            <a:avLst/>
          </a:prstGeom>
        </p:spPr>
        <p:txBody>
          <a:bodyPr wrap="square">
            <a:spAutoFit/>
          </a:bodyPr>
          <a:lstStyle/>
          <a:p>
            <a:r>
              <a:rPr lang="en-US" sz="2000" dirty="0"/>
              <a:t>Therefore, we scale our data before employing a distance based algorithm so that all the features contribute equally to the result.</a:t>
            </a:r>
          </a:p>
          <a:p>
            <a:endParaRPr lang="en-US" dirty="0"/>
          </a:p>
        </p:txBody>
      </p:sp>
      <p:sp>
        <p:nvSpPr>
          <p:cNvPr id="4" name="Slide Number Placeholder 3">
            <a:extLst>
              <a:ext uri="{FF2B5EF4-FFF2-40B4-BE49-F238E27FC236}">
                <a16:creationId xmlns:a16="http://schemas.microsoft.com/office/drawing/2014/main" id="{2549A4C9-3537-484E-A5B4-FEAED7C92813}"/>
              </a:ext>
            </a:extLst>
          </p:cNvPr>
          <p:cNvSpPr>
            <a:spLocks noGrp="1"/>
          </p:cNvSpPr>
          <p:nvPr>
            <p:ph type="sldNum" sz="quarter" idx="12"/>
          </p:nvPr>
        </p:nvSpPr>
        <p:spPr/>
        <p:txBody>
          <a:bodyPr/>
          <a:lstStyle/>
          <a:p>
            <a:pPr>
              <a:defRPr/>
            </a:pPr>
            <a:fld id="{740F825C-949B-974C-AB99-C3CE0C97A40B}" type="slidenum">
              <a:rPr lang="en-GB" altLang="en-US" smtClean="0"/>
              <a:pPr>
                <a:defRPr/>
              </a:pPr>
              <a:t>90</a:t>
            </a:fld>
            <a:endParaRPr lang="en-GB" altLang="en-US"/>
          </a:p>
        </p:txBody>
      </p:sp>
    </p:spTree>
    <p:extLst>
      <p:ext uri="{BB962C8B-B14F-4D97-AF65-F5344CB8AC3E}">
        <p14:creationId xmlns:p14="http://schemas.microsoft.com/office/powerpoint/2010/main" val="3117864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Why you should do this?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A95560E2-CE1D-3D48-8B4B-479E45DC0B9D}"/>
              </a:ext>
            </a:extLst>
          </p:cNvPr>
          <p:cNvSpPr/>
          <p:nvPr/>
        </p:nvSpPr>
        <p:spPr>
          <a:xfrm>
            <a:off x="598472" y="1600200"/>
            <a:ext cx="8229600" cy="2831544"/>
          </a:xfrm>
          <a:prstGeom prst="rect">
            <a:avLst/>
          </a:prstGeom>
        </p:spPr>
        <p:txBody>
          <a:bodyPr wrap="square">
            <a:spAutoFit/>
          </a:bodyPr>
          <a:lstStyle/>
          <a:p>
            <a:endParaRPr lang="en-US" dirty="0"/>
          </a:p>
          <a:p>
            <a:pPr marL="342900" indent="-342900">
              <a:buFont typeface="Arial" panose="020B0604020202020204" pitchFamily="34" charset="0"/>
              <a:buChar char="•"/>
            </a:pPr>
            <a:r>
              <a:rPr lang="en-US" sz="2000" dirty="0">
                <a:hlinkClick r:id="rId2"/>
              </a:rPr>
              <a:t>Tree-based algorithms</a:t>
            </a:r>
            <a:r>
              <a:rPr lang="en-US" sz="2000" dirty="0"/>
              <a:t>, on the other hand, are fairly insensitive to the scale of the features.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Think about it, a decision tree is only splitting a node based on a single feature. The decision tree splits a node on a feature that increases the homogeneity of the node.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split on a feature is not influenced by other features.</a:t>
            </a:r>
          </a:p>
        </p:txBody>
      </p:sp>
      <p:sp>
        <p:nvSpPr>
          <p:cNvPr id="3" name="Slide Number Placeholder 2">
            <a:extLst>
              <a:ext uri="{FF2B5EF4-FFF2-40B4-BE49-F238E27FC236}">
                <a16:creationId xmlns:a16="http://schemas.microsoft.com/office/drawing/2014/main" id="{ECFCB7A7-E5D3-CE41-B6F7-3D4B3C7DC50C}"/>
              </a:ext>
            </a:extLst>
          </p:cNvPr>
          <p:cNvSpPr>
            <a:spLocks noGrp="1"/>
          </p:cNvSpPr>
          <p:nvPr>
            <p:ph type="sldNum" sz="quarter" idx="12"/>
          </p:nvPr>
        </p:nvSpPr>
        <p:spPr/>
        <p:txBody>
          <a:bodyPr/>
          <a:lstStyle/>
          <a:p>
            <a:pPr>
              <a:defRPr/>
            </a:pPr>
            <a:fld id="{740F825C-949B-974C-AB99-C3CE0C97A40B}" type="slidenum">
              <a:rPr lang="en-GB" altLang="en-US" smtClean="0"/>
              <a:pPr>
                <a:defRPr/>
              </a:pPr>
              <a:t>91</a:t>
            </a:fld>
            <a:endParaRPr lang="en-GB" altLang="en-US"/>
          </a:p>
        </p:txBody>
      </p:sp>
    </p:spTree>
    <p:extLst>
      <p:ext uri="{BB962C8B-B14F-4D97-AF65-F5344CB8AC3E}">
        <p14:creationId xmlns:p14="http://schemas.microsoft.com/office/powerpoint/2010/main" val="972896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 and Normalization </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r>
              <a:rPr lang="en-US" sz="2400" b="1" dirty="0"/>
              <a:t>Scaling vs. Normalization: What's the difference?</a:t>
            </a:r>
          </a:p>
          <a:p>
            <a:pPr marL="0" indent="0">
              <a:buNone/>
            </a:pPr>
            <a:endParaRPr lang="en-US" sz="1800" b="1" dirty="0">
              <a:solidFill>
                <a:schemeClr val="bg2"/>
              </a:solidFill>
            </a:endParaRPr>
          </a:p>
          <a:p>
            <a:r>
              <a:rPr lang="en-US" sz="1800" dirty="0"/>
              <a:t>One of the reasons that it's easy to get confused between scaling and normalization is because the terms are sometimes used interchangeably and, to make it even more confusing, they are very similar! </a:t>
            </a:r>
          </a:p>
          <a:p>
            <a:endParaRPr lang="en-US" sz="1800" dirty="0"/>
          </a:p>
          <a:p>
            <a:r>
              <a:rPr lang="en-US" sz="1800" dirty="0"/>
              <a:t>In both cases, you're transforming the values of numeric variables so that the transformed data points have specific helpful properties. The difference is that:</a:t>
            </a:r>
          </a:p>
          <a:p>
            <a:endParaRPr lang="en-US" sz="1800" dirty="0"/>
          </a:p>
          <a:p>
            <a:r>
              <a:rPr lang="en-US" sz="1800" dirty="0"/>
              <a:t>in </a:t>
            </a:r>
            <a:r>
              <a:rPr lang="en-US" sz="1800" b="1" dirty="0"/>
              <a:t>scaling</a:t>
            </a:r>
            <a:r>
              <a:rPr lang="en-US" sz="1800" dirty="0"/>
              <a:t>, you're changing the </a:t>
            </a:r>
            <a:r>
              <a:rPr lang="en-US" sz="1800" i="1" dirty="0"/>
              <a:t>range</a:t>
            </a:r>
            <a:r>
              <a:rPr lang="en-US" sz="1800" dirty="0"/>
              <a:t> of your data, while </a:t>
            </a:r>
          </a:p>
          <a:p>
            <a:endParaRPr lang="en-US" sz="1800" dirty="0"/>
          </a:p>
          <a:p>
            <a:r>
              <a:rPr lang="en-US" sz="1800" dirty="0"/>
              <a:t>in </a:t>
            </a:r>
            <a:r>
              <a:rPr lang="en-US" sz="1800" b="1" dirty="0"/>
              <a:t>normalization</a:t>
            </a:r>
            <a:r>
              <a:rPr lang="en-US" sz="1800" dirty="0"/>
              <a:t>, you're changing the </a:t>
            </a:r>
            <a:r>
              <a:rPr lang="en-US" sz="1800" i="1" dirty="0"/>
              <a:t>shape of the distribution</a:t>
            </a:r>
            <a:r>
              <a:rPr lang="en-US" sz="1800" dirty="0"/>
              <a:t> of your data. </a:t>
            </a:r>
          </a:p>
          <a:p>
            <a:pPr marL="0" indent="0">
              <a:buNone/>
            </a:pPr>
            <a:endParaRPr lang="en-US" sz="1800" b="1" dirty="0">
              <a:solidFill>
                <a:schemeClr val="bg2"/>
              </a:solidFill>
            </a:endParaRPr>
          </a:p>
        </p:txBody>
      </p:sp>
      <p:sp>
        <p:nvSpPr>
          <p:cNvPr id="4" name="Slide Number Placeholder 3">
            <a:extLst>
              <a:ext uri="{FF2B5EF4-FFF2-40B4-BE49-F238E27FC236}">
                <a16:creationId xmlns:a16="http://schemas.microsoft.com/office/drawing/2014/main" id="{1D2DA59F-C5D2-2A49-B956-39D714DD9807}"/>
              </a:ext>
            </a:extLst>
          </p:cNvPr>
          <p:cNvSpPr>
            <a:spLocks noGrp="1"/>
          </p:cNvSpPr>
          <p:nvPr>
            <p:ph type="sldNum" sz="quarter" idx="12"/>
          </p:nvPr>
        </p:nvSpPr>
        <p:spPr/>
        <p:txBody>
          <a:bodyPr/>
          <a:lstStyle/>
          <a:p>
            <a:pPr>
              <a:defRPr/>
            </a:pPr>
            <a:fld id="{740F825C-949B-974C-AB99-C3CE0C97A40B}" type="slidenum">
              <a:rPr lang="en-GB" altLang="en-US" smtClean="0"/>
              <a:pPr>
                <a:defRPr/>
              </a:pPr>
              <a:t>92</a:t>
            </a:fld>
            <a:endParaRPr lang="en-GB" altLang="en-US"/>
          </a:p>
        </p:txBody>
      </p:sp>
    </p:spTree>
    <p:extLst>
      <p:ext uri="{BB962C8B-B14F-4D97-AF65-F5344CB8AC3E}">
        <p14:creationId xmlns:p14="http://schemas.microsoft.com/office/powerpoint/2010/main" val="3926037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57200" y="1377642"/>
            <a:ext cx="8229600" cy="4525963"/>
          </a:xfrm>
        </p:spPr>
        <p:txBody>
          <a:bodyPr/>
          <a:lstStyle/>
          <a:p>
            <a:pPr marL="0" indent="0">
              <a:buNone/>
            </a:pPr>
            <a:endParaRPr lang="en-US" sz="2000" b="1" dirty="0">
              <a:solidFill>
                <a:schemeClr val="bg2"/>
              </a:solidFill>
            </a:endParaRPr>
          </a:p>
          <a:p>
            <a:r>
              <a:rPr lang="en-US" sz="2000" dirty="0"/>
              <a:t>This means that you're transforming your data so that it fits within a specific scale, like 0-100 or 0-1. </a:t>
            </a:r>
          </a:p>
          <a:p>
            <a:endParaRPr lang="en-US" sz="2000" dirty="0"/>
          </a:p>
          <a:p>
            <a:r>
              <a:rPr lang="en-US" sz="2000" dirty="0"/>
              <a:t>You want to scale data when you're using methods based on measures of how far apart data points are, like </a:t>
            </a:r>
            <a:r>
              <a:rPr lang="en-US" sz="2000" dirty="0">
                <a:hlinkClick r:id="rId2"/>
              </a:rPr>
              <a:t>support vector machines (SVM)</a:t>
            </a:r>
            <a:r>
              <a:rPr lang="en-US" sz="2000" dirty="0"/>
              <a:t> or </a:t>
            </a:r>
            <a:r>
              <a:rPr lang="en-US" sz="2000" dirty="0">
                <a:hlinkClick r:id="rId3"/>
              </a:rPr>
              <a:t>k-nearest neighbors (KNN)</a:t>
            </a:r>
            <a:r>
              <a:rPr lang="en-US" sz="2000" dirty="0"/>
              <a:t>. </a:t>
            </a:r>
          </a:p>
          <a:p>
            <a:endParaRPr lang="en-US" sz="2000" dirty="0"/>
          </a:p>
          <a:p>
            <a:r>
              <a:rPr lang="en-US" sz="2000" dirty="0"/>
              <a:t>With these algorithms, a change of "1" in any numeric feature is given the same importance.</a:t>
            </a:r>
            <a:endParaRPr lang="en-US" sz="2000" b="1" dirty="0">
              <a:solidFill>
                <a:schemeClr val="bg2"/>
              </a:solidFill>
            </a:endParaRPr>
          </a:p>
        </p:txBody>
      </p:sp>
      <p:sp>
        <p:nvSpPr>
          <p:cNvPr id="4" name="Slide Number Placeholder 3">
            <a:extLst>
              <a:ext uri="{FF2B5EF4-FFF2-40B4-BE49-F238E27FC236}">
                <a16:creationId xmlns:a16="http://schemas.microsoft.com/office/drawing/2014/main" id="{09D2B4C7-A719-2248-B91D-6B5C2BE748CE}"/>
              </a:ext>
            </a:extLst>
          </p:cNvPr>
          <p:cNvSpPr>
            <a:spLocks noGrp="1"/>
          </p:cNvSpPr>
          <p:nvPr>
            <p:ph type="sldNum" sz="quarter" idx="12"/>
          </p:nvPr>
        </p:nvSpPr>
        <p:spPr/>
        <p:txBody>
          <a:bodyPr/>
          <a:lstStyle/>
          <a:p>
            <a:pPr>
              <a:defRPr/>
            </a:pPr>
            <a:fld id="{740F825C-949B-974C-AB99-C3CE0C97A40B}" type="slidenum">
              <a:rPr lang="en-GB" altLang="en-US" smtClean="0"/>
              <a:pPr>
                <a:defRPr/>
              </a:pPr>
              <a:t>93</a:t>
            </a:fld>
            <a:endParaRPr lang="en-GB" altLang="en-US"/>
          </a:p>
        </p:txBody>
      </p:sp>
    </p:spTree>
    <p:extLst>
      <p:ext uri="{BB962C8B-B14F-4D97-AF65-F5344CB8AC3E}">
        <p14:creationId xmlns:p14="http://schemas.microsoft.com/office/powerpoint/2010/main" val="1785264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a:xfrm>
            <a:off x="457200" y="1377642"/>
            <a:ext cx="8229600" cy="4525963"/>
          </a:xfrm>
        </p:spPr>
        <p:txBody>
          <a:bodyPr/>
          <a:lstStyle/>
          <a:p>
            <a:r>
              <a:rPr lang="en-US" sz="2000" dirty="0"/>
              <a:t>For example, you might be looking at the prices of some products in both Yen and US Dollars. </a:t>
            </a:r>
          </a:p>
          <a:p>
            <a:endParaRPr lang="en-US" sz="2000" dirty="0"/>
          </a:p>
          <a:p>
            <a:r>
              <a:rPr lang="en-US" sz="2000" dirty="0"/>
              <a:t>One US Dollar is worth about 100 Yen, but if you don't scale your prices, methods like SVM or KNN will consider a difference in price of 1 Yen as important as a difference of 1 US Dollar! </a:t>
            </a:r>
          </a:p>
          <a:p>
            <a:endParaRPr lang="en-US" sz="2000" dirty="0"/>
          </a:p>
          <a:p>
            <a:r>
              <a:rPr lang="en-US" sz="2000" dirty="0"/>
              <a:t>This clearly doesn't fit with our intuitions of the world. With currency, you can convert between currencies. </a:t>
            </a:r>
          </a:p>
          <a:p>
            <a:endParaRPr lang="en-US" sz="2000" dirty="0"/>
          </a:p>
          <a:p>
            <a:r>
              <a:rPr lang="en-US" sz="2000" dirty="0"/>
              <a:t>But what about if you're looking at something like height and weight? It's not entirely clear how many pounds should equal one inch (or how many kilograms should equal one meter).</a:t>
            </a:r>
            <a:endParaRPr lang="en-US" sz="2000" b="1" dirty="0">
              <a:solidFill>
                <a:schemeClr val="bg2"/>
              </a:solidFill>
            </a:endParaRPr>
          </a:p>
        </p:txBody>
      </p:sp>
      <p:sp>
        <p:nvSpPr>
          <p:cNvPr id="4" name="Slide Number Placeholder 3">
            <a:extLst>
              <a:ext uri="{FF2B5EF4-FFF2-40B4-BE49-F238E27FC236}">
                <a16:creationId xmlns:a16="http://schemas.microsoft.com/office/drawing/2014/main" id="{2790F53C-5483-0444-8528-3424947A6892}"/>
              </a:ext>
            </a:extLst>
          </p:cNvPr>
          <p:cNvSpPr>
            <a:spLocks noGrp="1"/>
          </p:cNvSpPr>
          <p:nvPr>
            <p:ph type="sldNum" sz="quarter" idx="12"/>
          </p:nvPr>
        </p:nvSpPr>
        <p:spPr/>
        <p:txBody>
          <a:bodyPr/>
          <a:lstStyle/>
          <a:p>
            <a:pPr>
              <a:defRPr/>
            </a:pPr>
            <a:fld id="{740F825C-949B-974C-AB99-C3CE0C97A40B}" type="slidenum">
              <a:rPr lang="en-GB" altLang="en-US" smtClean="0"/>
              <a:pPr>
                <a:defRPr/>
              </a:pPr>
              <a:t>94</a:t>
            </a:fld>
            <a:endParaRPr lang="en-GB" altLang="en-US"/>
          </a:p>
        </p:txBody>
      </p:sp>
    </p:spTree>
    <p:extLst>
      <p:ext uri="{BB962C8B-B14F-4D97-AF65-F5344CB8AC3E}">
        <p14:creationId xmlns:p14="http://schemas.microsoft.com/office/powerpoint/2010/main" val="1582460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Min-Max 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1">
            <a:extLst>
              <a:ext uri="{FF2B5EF4-FFF2-40B4-BE49-F238E27FC236}">
                <a16:creationId xmlns:a16="http://schemas.microsoft.com/office/drawing/2014/main" id="{E7571554-58C9-9449-AD41-5F4268EE4815}"/>
              </a:ext>
            </a:extLst>
          </p:cNvPr>
          <p:cNvSpPr>
            <a:spLocks noChangeArrowheads="1"/>
          </p:cNvSpPr>
          <p:nvPr/>
        </p:nvSpPr>
        <p:spPr bwMode="auto">
          <a:xfrm>
            <a:off x="452368" y="1435730"/>
            <a:ext cx="4636397"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Here’s the formula for Min-Max scaling: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7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Normalization equation">
            <a:hlinkClick r:id="rId2"/>
            <a:extLst>
              <a:ext uri="{FF2B5EF4-FFF2-40B4-BE49-F238E27FC236}">
                <a16:creationId xmlns:a16="http://schemas.microsoft.com/office/drawing/2014/main" id="{8E722D50-9369-E247-B112-7BB1D8242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832099"/>
            <a:ext cx="2298700" cy="5969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F6CCFED-5BC2-2D47-A51E-F1A9CC76E1BF}"/>
              </a:ext>
            </a:extLst>
          </p:cNvPr>
          <p:cNvSpPr>
            <a:spLocks noGrp="1"/>
          </p:cNvSpPr>
          <p:nvPr>
            <p:ph type="sldNum" sz="quarter" idx="12"/>
          </p:nvPr>
        </p:nvSpPr>
        <p:spPr/>
        <p:txBody>
          <a:bodyPr/>
          <a:lstStyle/>
          <a:p>
            <a:pPr>
              <a:defRPr/>
            </a:pPr>
            <a:fld id="{740F825C-949B-974C-AB99-C3CE0C97A40B}" type="slidenum">
              <a:rPr lang="en-GB" altLang="en-US" smtClean="0"/>
              <a:pPr>
                <a:defRPr/>
              </a:pPr>
              <a:t>95</a:t>
            </a:fld>
            <a:endParaRPr lang="en-GB" altLang="en-US"/>
          </a:p>
        </p:txBody>
      </p:sp>
    </p:spTree>
    <p:extLst>
      <p:ext uri="{BB962C8B-B14F-4D97-AF65-F5344CB8AC3E}">
        <p14:creationId xmlns:p14="http://schemas.microsoft.com/office/powerpoint/2010/main" val="434989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4D7B24F2-43A6-2D42-96D9-748783EA5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284649"/>
            <a:ext cx="5760640" cy="5209382"/>
          </a:xfrm>
          <a:prstGeom prst="rect">
            <a:avLst/>
          </a:prstGeom>
        </p:spPr>
      </p:pic>
      <p:sp>
        <p:nvSpPr>
          <p:cNvPr id="4" name="Slide Number Placeholder 3">
            <a:extLst>
              <a:ext uri="{FF2B5EF4-FFF2-40B4-BE49-F238E27FC236}">
                <a16:creationId xmlns:a16="http://schemas.microsoft.com/office/drawing/2014/main" id="{BE07F24D-233B-8D4C-9C7F-6976AFD87BE5}"/>
              </a:ext>
            </a:extLst>
          </p:cNvPr>
          <p:cNvSpPr>
            <a:spLocks noGrp="1"/>
          </p:cNvSpPr>
          <p:nvPr>
            <p:ph type="sldNum" sz="quarter" idx="12"/>
          </p:nvPr>
        </p:nvSpPr>
        <p:spPr/>
        <p:txBody>
          <a:bodyPr/>
          <a:lstStyle/>
          <a:p>
            <a:pPr>
              <a:defRPr/>
            </a:pPr>
            <a:fld id="{740F825C-949B-974C-AB99-C3CE0C97A40B}" type="slidenum">
              <a:rPr lang="en-GB" altLang="en-US" smtClean="0"/>
              <a:pPr>
                <a:defRPr/>
              </a:pPr>
              <a:t>96</a:t>
            </a:fld>
            <a:endParaRPr lang="en-GB" altLang="en-US"/>
          </a:p>
        </p:txBody>
      </p:sp>
    </p:spTree>
    <p:extLst>
      <p:ext uri="{BB962C8B-B14F-4D97-AF65-F5344CB8AC3E}">
        <p14:creationId xmlns:p14="http://schemas.microsoft.com/office/powerpoint/2010/main" val="1632628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5F986675-D7E4-2B43-A5C4-D1821EB7E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506406"/>
            <a:ext cx="8554209" cy="4010826"/>
          </a:xfrm>
          <a:prstGeom prst="rect">
            <a:avLst/>
          </a:prstGeom>
        </p:spPr>
      </p:pic>
      <p:sp>
        <p:nvSpPr>
          <p:cNvPr id="4" name="Slide Number Placeholder 3">
            <a:extLst>
              <a:ext uri="{FF2B5EF4-FFF2-40B4-BE49-F238E27FC236}">
                <a16:creationId xmlns:a16="http://schemas.microsoft.com/office/drawing/2014/main" id="{29D25680-8448-5047-B0AF-284F3F78B27F}"/>
              </a:ext>
            </a:extLst>
          </p:cNvPr>
          <p:cNvSpPr>
            <a:spLocks noGrp="1"/>
          </p:cNvSpPr>
          <p:nvPr>
            <p:ph type="sldNum" sz="quarter" idx="12"/>
          </p:nvPr>
        </p:nvSpPr>
        <p:spPr/>
        <p:txBody>
          <a:bodyPr/>
          <a:lstStyle/>
          <a:p>
            <a:pPr>
              <a:defRPr/>
            </a:pPr>
            <a:fld id="{740F825C-949B-974C-AB99-C3CE0C97A40B}" type="slidenum">
              <a:rPr lang="en-GB" altLang="en-US" smtClean="0"/>
              <a:pPr>
                <a:defRPr/>
              </a:pPr>
              <a:t>97</a:t>
            </a:fld>
            <a:endParaRPr lang="en-GB" altLang="en-US"/>
          </a:p>
        </p:txBody>
      </p:sp>
    </p:spTree>
    <p:extLst>
      <p:ext uri="{BB962C8B-B14F-4D97-AF65-F5344CB8AC3E}">
        <p14:creationId xmlns:p14="http://schemas.microsoft.com/office/powerpoint/2010/main" val="41727718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pic>
        <p:nvPicPr>
          <p:cNvPr id="5" name="Picture 4" descr="Chart, histogram&#10;&#10;Description automatically generated">
            <a:extLst>
              <a:ext uri="{FF2B5EF4-FFF2-40B4-BE49-F238E27FC236}">
                <a16:creationId xmlns:a16="http://schemas.microsoft.com/office/drawing/2014/main" id="{F935F64A-6323-E448-B54A-3834F548E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1739900"/>
            <a:ext cx="4864100" cy="3378200"/>
          </a:xfrm>
          <a:prstGeom prst="rect">
            <a:avLst/>
          </a:prstGeom>
        </p:spPr>
      </p:pic>
      <p:sp>
        <p:nvSpPr>
          <p:cNvPr id="4" name="Slide Number Placeholder 3">
            <a:extLst>
              <a:ext uri="{FF2B5EF4-FFF2-40B4-BE49-F238E27FC236}">
                <a16:creationId xmlns:a16="http://schemas.microsoft.com/office/drawing/2014/main" id="{E421A344-2731-7643-A1FC-5DB7449E7D87}"/>
              </a:ext>
            </a:extLst>
          </p:cNvPr>
          <p:cNvSpPr>
            <a:spLocks noGrp="1"/>
          </p:cNvSpPr>
          <p:nvPr>
            <p:ph type="sldNum" sz="quarter" idx="12"/>
          </p:nvPr>
        </p:nvSpPr>
        <p:spPr/>
        <p:txBody>
          <a:bodyPr/>
          <a:lstStyle/>
          <a:p>
            <a:pPr>
              <a:defRPr/>
            </a:pPr>
            <a:fld id="{740F825C-949B-974C-AB99-C3CE0C97A40B}" type="slidenum">
              <a:rPr lang="en-GB" altLang="en-US" smtClean="0"/>
              <a:pPr>
                <a:defRPr/>
              </a:pPr>
              <a:t>98</a:t>
            </a:fld>
            <a:endParaRPr lang="en-GB" altLang="en-US"/>
          </a:p>
        </p:txBody>
      </p:sp>
    </p:spTree>
    <p:extLst>
      <p:ext uri="{BB962C8B-B14F-4D97-AF65-F5344CB8AC3E}">
        <p14:creationId xmlns:p14="http://schemas.microsoft.com/office/powerpoint/2010/main" val="18562066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9780" y="227798"/>
            <a:ext cx="8229600" cy="1143000"/>
          </a:xfrm>
        </p:spPr>
        <p:txBody>
          <a:bodyPr/>
          <a:lstStyle/>
          <a:p>
            <a:r>
              <a:rPr lang="en-US" sz="4000" b="1" dirty="0">
                <a:solidFill>
                  <a:schemeClr val="accent2"/>
                </a:solidFill>
              </a:rPr>
              <a:t>Scaling</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3" name="Content Placeholder 2">
            <a:extLst>
              <a:ext uri="{FF2B5EF4-FFF2-40B4-BE49-F238E27FC236}">
                <a16:creationId xmlns:a16="http://schemas.microsoft.com/office/drawing/2014/main" id="{B28A8518-5310-A048-9175-B98E833925B7}"/>
              </a:ext>
            </a:extLst>
          </p:cNvPr>
          <p:cNvSpPr>
            <a:spLocks noGrp="1"/>
          </p:cNvSpPr>
          <p:nvPr>
            <p:ph idx="1"/>
          </p:nvPr>
        </p:nvSpPr>
        <p:spPr/>
        <p:txBody>
          <a:bodyPr/>
          <a:lstStyle/>
          <a:p>
            <a:pPr marL="0" indent="0">
              <a:buNone/>
            </a:pPr>
            <a:endParaRPr lang="en-US" sz="2000" b="1" dirty="0">
              <a:solidFill>
                <a:schemeClr val="bg2"/>
              </a:solidFill>
            </a:endParaRPr>
          </a:p>
          <a:p>
            <a:pPr marL="0" indent="0">
              <a:buNone/>
            </a:pPr>
            <a:endParaRPr lang="en-US" sz="1800" b="1" dirty="0">
              <a:solidFill>
                <a:schemeClr val="bg2"/>
              </a:solidFill>
            </a:endParaRPr>
          </a:p>
        </p:txBody>
      </p:sp>
      <p:sp>
        <p:nvSpPr>
          <p:cNvPr id="4" name="Rectangle 3">
            <a:extLst>
              <a:ext uri="{FF2B5EF4-FFF2-40B4-BE49-F238E27FC236}">
                <a16:creationId xmlns:a16="http://schemas.microsoft.com/office/drawing/2014/main" id="{CE75F2D6-C8CE-8847-80B4-4F399EE39B6F}"/>
              </a:ext>
            </a:extLst>
          </p:cNvPr>
          <p:cNvSpPr/>
          <p:nvPr/>
        </p:nvSpPr>
        <p:spPr>
          <a:xfrm>
            <a:off x="755576" y="5808839"/>
            <a:ext cx="7823804" cy="369332"/>
          </a:xfrm>
          <a:prstGeom prst="rect">
            <a:avLst/>
          </a:prstGeom>
        </p:spPr>
        <p:txBody>
          <a:bodyPr wrap="square">
            <a:spAutoFit/>
          </a:bodyPr>
          <a:lstStyle/>
          <a:p>
            <a:r>
              <a:rPr lang="en-US" dirty="0"/>
              <a:t>http://</a:t>
            </a:r>
            <a:r>
              <a:rPr lang="en-US" dirty="0" err="1"/>
              <a:t>rasbt.github.io</a:t>
            </a:r>
            <a:r>
              <a:rPr lang="en-US" dirty="0"/>
              <a:t>/</a:t>
            </a:r>
            <a:r>
              <a:rPr lang="en-US" dirty="0" err="1"/>
              <a:t>mlxtend</a:t>
            </a:r>
            <a:r>
              <a:rPr lang="en-US" dirty="0"/>
              <a:t>/</a:t>
            </a:r>
            <a:r>
              <a:rPr lang="en-US" dirty="0" err="1"/>
              <a:t>user_guide</a:t>
            </a:r>
            <a:r>
              <a:rPr lang="en-US" dirty="0"/>
              <a:t>/preprocessing/</a:t>
            </a:r>
            <a:r>
              <a:rPr lang="en-US" dirty="0" err="1"/>
              <a:t>minmax_scaling</a:t>
            </a:r>
            <a:r>
              <a:rPr lang="en-US" dirty="0"/>
              <a:t>/</a:t>
            </a:r>
          </a:p>
        </p:txBody>
      </p:sp>
      <p:pic>
        <p:nvPicPr>
          <p:cNvPr id="7" name="Picture 6" descr="Table&#10;&#10;Description automatically generated">
            <a:extLst>
              <a:ext uri="{FF2B5EF4-FFF2-40B4-BE49-F238E27FC236}">
                <a16:creationId xmlns:a16="http://schemas.microsoft.com/office/drawing/2014/main" id="{00A6995F-5A2F-0C4F-86B9-CF4390993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091" y="1227283"/>
            <a:ext cx="6781130" cy="4466855"/>
          </a:xfrm>
          <a:prstGeom prst="rect">
            <a:avLst/>
          </a:prstGeom>
        </p:spPr>
      </p:pic>
      <p:sp>
        <p:nvSpPr>
          <p:cNvPr id="5" name="Slide Number Placeholder 4">
            <a:extLst>
              <a:ext uri="{FF2B5EF4-FFF2-40B4-BE49-F238E27FC236}">
                <a16:creationId xmlns:a16="http://schemas.microsoft.com/office/drawing/2014/main" id="{91FB3A80-ECC5-5F48-ABC7-DD3A4E4A5A33}"/>
              </a:ext>
            </a:extLst>
          </p:cNvPr>
          <p:cNvSpPr>
            <a:spLocks noGrp="1"/>
          </p:cNvSpPr>
          <p:nvPr>
            <p:ph type="sldNum" sz="quarter" idx="12"/>
          </p:nvPr>
        </p:nvSpPr>
        <p:spPr/>
        <p:txBody>
          <a:bodyPr/>
          <a:lstStyle/>
          <a:p>
            <a:pPr>
              <a:defRPr/>
            </a:pPr>
            <a:fld id="{740F825C-949B-974C-AB99-C3CE0C97A40B}" type="slidenum">
              <a:rPr lang="en-GB" altLang="en-US" smtClean="0"/>
              <a:pPr>
                <a:defRPr/>
              </a:pPr>
              <a:t>99</a:t>
            </a:fld>
            <a:endParaRPr lang="en-GB" altLang="en-US"/>
          </a:p>
        </p:txBody>
      </p:sp>
    </p:spTree>
    <p:extLst>
      <p:ext uri="{BB962C8B-B14F-4D97-AF65-F5344CB8AC3E}">
        <p14:creationId xmlns:p14="http://schemas.microsoft.com/office/powerpoint/2010/main" val="144006641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7081</TotalTime>
  <Words>4641</Words>
  <Application>Microsoft Macintosh PowerPoint</Application>
  <PresentationFormat>On-screen Show (4:3)</PresentationFormat>
  <Paragraphs>670</Paragraphs>
  <Slides>119</Slides>
  <Notes>78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Arial</vt:lpstr>
      <vt:lpstr>Courier New</vt:lpstr>
      <vt:lpstr>Times New Roman</vt:lpstr>
      <vt:lpstr>Wingdings</vt:lpstr>
      <vt:lpstr>Default Design</vt:lpstr>
      <vt:lpstr>NLP 220  Data Science and Machine Learning Fundamentals  Lecture 14</vt:lpstr>
      <vt:lpstr>Data Wrangling with Pandas</vt:lpstr>
      <vt:lpstr>Data Wrangling with Pandas</vt:lpstr>
      <vt:lpstr>Data Wrangling with Pandas</vt:lpstr>
      <vt:lpstr>Data Wrangling with Pandas</vt:lpstr>
      <vt:lpstr>Data Wrangling with Pandas</vt:lpstr>
      <vt:lpstr>Data Wrangling with Pandas</vt:lpstr>
      <vt:lpstr>Dealing with Missing Values </vt:lpstr>
      <vt:lpstr>Dealing with Missing Values </vt:lpstr>
      <vt:lpstr>Inspecting Duplicates </vt:lpstr>
      <vt:lpstr>Inspecting Duplicates </vt:lpstr>
      <vt:lpstr> </vt:lpstr>
      <vt:lpstr> </vt:lpstr>
      <vt:lpstr>Row-wise Operations  </vt:lpstr>
      <vt:lpstr>Row-wise Operations  </vt:lpstr>
      <vt:lpstr>Another Example of Data Cleaning using Python and Pandas</vt:lpstr>
      <vt:lpstr>Data Cleaning using Python and Pandas</vt:lpstr>
      <vt:lpstr>Data Cleaning using Python and Pandas</vt:lpstr>
      <vt:lpstr>Data Cleaning using Python and Pandas</vt:lpstr>
      <vt:lpstr>Data Cleaning using Python and Pandas</vt:lpstr>
      <vt:lpstr>Missing/Null Values</vt:lpstr>
      <vt:lpstr>Dropping Irrelevant Columns</vt:lpstr>
      <vt:lpstr>Descriptive Statistics </vt:lpstr>
      <vt:lpstr>Data Quality  </vt:lpstr>
      <vt:lpstr>Data Types  </vt:lpstr>
      <vt:lpstr>Data Types  </vt:lpstr>
      <vt:lpstr>Data Constraints  </vt:lpstr>
      <vt:lpstr>Data Constraints  </vt:lpstr>
      <vt:lpstr>Data Constraints  </vt:lpstr>
      <vt:lpstr>Uniformity &amp; Data Accuracy  </vt:lpstr>
      <vt:lpstr>Fixing up formats </vt:lpstr>
      <vt:lpstr>Consistency, Duplicates &amp; Missing Values </vt:lpstr>
      <vt:lpstr>What to do with missing values?</vt:lpstr>
      <vt:lpstr>What to do with missing values?</vt:lpstr>
      <vt:lpstr>More on  Handling Missing Values</vt:lpstr>
      <vt:lpstr>NFL Dataset</vt:lpstr>
      <vt:lpstr>Handling Missing Values</vt:lpstr>
      <vt:lpstr>Handling Missing Values</vt:lpstr>
      <vt:lpstr>How many missing data points do we have? </vt:lpstr>
      <vt:lpstr>How many missing data points do we have? </vt:lpstr>
      <vt:lpstr>Figure out why the data is missing </vt:lpstr>
      <vt:lpstr>Figure out why the data is missing </vt:lpstr>
      <vt:lpstr>Figure out why the data is missing </vt:lpstr>
      <vt:lpstr>Drop Missing Values </vt:lpstr>
      <vt:lpstr>Drop Missing Values </vt:lpstr>
      <vt:lpstr>Drop Missing Values </vt:lpstr>
      <vt:lpstr>Filling in missing values automatically</vt:lpstr>
      <vt:lpstr>Filling in missing values automatically</vt:lpstr>
      <vt:lpstr>Filling in missing values automatically</vt:lpstr>
      <vt:lpstr>Filling in missing values automatically</vt:lpstr>
      <vt:lpstr>Filling in missing values automatically</vt:lpstr>
      <vt:lpstr>Inconsistent Data Entry </vt:lpstr>
      <vt:lpstr>Inconsistent Data Entry</vt:lpstr>
      <vt:lpstr>Inconsistent Data Entry</vt:lpstr>
      <vt:lpstr>Inconsistent Data Entry</vt:lpstr>
      <vt:lpstr>Inconsistent Data Entry</vt:lpstr>
      <vt:lpstr>Inconsistent Data Entry</vt:lpstr>
      <vt:lpstr>Inconsistent Data Entry</vt:lpstr>
      <vt:lpstr>Inconsistent Data Entry</vt:lpstr>
      <vt:lpstr>Fuzzy Matching</vt:lpstr>
      <vt:lpstr>Fuzzy Matching</vt:lpstr>
      <vt:lpstr>Fuzzy Matching</vt:lpstr>
      <vt:lpstr>Fuzzy Matching</vt:lpstr>
      <vt:lpstr>Fuzzy Matching</vt:lpstr>
      <vt:lpstr>Fuzzy Matching</vt:lpstr>
      <vt:lpstr>More Example of  Fuzzy Matching</vt:lpstr>
      <vt:lpstr>Fuzzy Matching</vt:lpstr>
      <vt:lpstr>Fuzzy Matching</vt:lpstr>
      <vt:lpstr>Fuzzy Matching</vt:lpstr>
      <vt:lpstr>Fuzzy Matching</vt:lpstr>
      <vt:lpstr>Fuzzy Matching</vt:lpstr>
      <vt:lpstr>Fuzzy Matching</vt:lpstr>
      <vt:lpstr>More Example of  Fuzzy Matching</vt:lpstr>
      <vt:lpstr>More Example of  Fuzzy Matching</vt:lpstr>
      <vt:lpstr>More Example of  Fuzzy Matching</vt:lpstr>
      <vt:lpstr>More Example of  Fuzzy Matching</vt:lpstr>
      <vt:lpstr>More Example of  Fuzzy Matching</vt:lpstr>
      <vt:lpstr>More Example of  Fuzzy Matching</vt:lpstr>
      <vt:lpstr>Fuzzy Matching</vt:lpstr>
      <vt:lpstr>Fuzzy Matching</vt:lpstr>
      <vt:lpstr>Fuzzy Matching</vt:lpstr>
      <vt:lpstr>Fuzzy Matching</vt:lpstr>
      <vt:lpstr>Fuzzy Matching</vt:lpstr>
      <vt:lpstr>Fuzzy Matching</vt:lpstr>
      <vt:lpstr>Let’s Try the Code!</vt:lpstr>
      <vt:lpstr>Scaling and Normalization</vt:lpstr>
      <vt:lpstr>Scaling and Normalizing</vt:lpstr>
      <vt:lpstr>Scaling and Normalizing</vt:lpstr>
      <vt:lpstr>Why you should do this?</vt:lpstr>
      <vt:lpstr>Why you should do this?</vt:lpstr>
      <vt:lpstr>Why you should do this?</vt:lpstr>
      <vt:lpstr>Scaling and Normalization </vt:lpstr>
      <vt:lpstr>Scaling</vt:lpstr>
      <vt:lpstr>Scaling</vt:lpstr>
      <vt:lpstr>Min-Max Scaling</vt:lpstr>
      <vt:lpstr>Scaling</vt:lpstr>
      <vt:lpstr>Scaling</vt:lpstr>
      <vt:lpstr>Scaling</vt:lpstr>
      <vt:lpstr>Scaling</vt:lpstr>
      <vt:lpstr>Scaling</vt:lpstr>
      <vt:lpstr>Scaling</vt:lpstr>
      <vt:lpstr>Scaling</vt:lpstr>
      <vt:lpstr>Normalization</vt:lpstr>
      <vt:lpstr>Normalization</vt:lpstr>
      <vt:lpstr>Normalizing</vt:lpstr>
      <vt:lpstr>Normalization</vt:lpstr>
      <vt:lpstr>Normalization</vt:lpstr>
      <vt:lpstr>Box-cox transform of train and test data</vt:lpstr>
      <vt:lpstr>Box-cox transform of train and test data</vt:lpstr>
      <vt:lpstr>Let’s Try the Code! </vt:lpstr>
      <vt:lpstr>Scaling &amp; Normalization: Another Example </vt:lpstr>
      <vt:lpstr>Scaling &amp; Normalization: Another Example </vt:lpstr>
      <vt:lpstr>Scaling &amp; Normalization: Another Example </vt:lpstr>
      <vt:lpstr>Scaling &amp; Normalization: Another Example </vt:lpstr>
      <vt:lpstr>Scaling &amp; Normalization: Another Example </vt:lpstr>
      <vt:lpstr>Scaling &amp; Normalization: Another Example </vt:lpstr>
      <vt:lpstr>Scaling &amp; Normalization: Another Example </vt:lpstr>
      <vt:lpstr>Scaling &amp; Normalization: Another Example </vt:lpstr>
      <vt:lpstr>Let’s Try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220  Data Collection, Wrangling and Crowdsourcing  Lecture 2</dc:title>
  <dc:creator>Richard Xiao</dc:creator>
  <cp:lastModifiedBy>Jalal Mahmud</cp:lastModifiedBy>
  <cp:revision>31</cp:revision>
  <dcterms:created xsi:type="dcterms:W3CDTF">2007-12-28T20:36:17Z</dcterms:created>
  <dcterms:modified xsi:type="dcterms:W3CDTF">2022-11-09T23:21:06Z</dcterms:modified>
</cp:coreProperties>
</file>